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286" r:id="rId10"/>
    <p:sldId id="307" r:id="rId11"/>
    <p:sldId id="259" r:id="rId12"/>
    <p:sldId id="319" r:id="rId13"/>
    <p:sldId id="278" r:id="rId14"/>
    <p:sldId id="266" r:id="rId15"/>
    <p:sldId id="267" r:id="rId16"/>
    <p:sldId id="279" r:id="rId17"/>
    <p:sldId id="268" r:id="rId18"/>
    <p:sldId id="270" r:id="rId19"/>
    <p:sldId id="271" r:id="rId20"/>
    <p:sldId id="269" r:id="rId21"/>
    <p:sldId id="296" r:id="rId22"/>
    <p:sldId id="280" r:id="rId23"/>
    <p:sldId id="272" r:id="rId24"/>
    <p:sldId id="273" r:id="rId25"/>
    <p:sldId id="281" r:id="rId26"/>
    <p:sldId id="274" r:id="rId27"/>
    <p:sldId id="275" r:id="rId28"/>
    <p:sldId id="276" r:id="rId29"/>
    <p:sldId id="282" r:id="rId30"/>
    <p:sldId id="277" r:id="rId31"/>
    <p:sldId id="297" r:id="rId32"/>
    <p:sldId id="302" r:id="rId33"/>
    <p:sldId id="306" r:id="rId34"/>
    <p:sldId id="303" r:id="rId35"/>
    <p:sldId id="304" r:id="rId36"/>
    <p:sldId id="305" r:id="rId37"/>
    <p:sldId id="263" r:id="rId38"/>
    <p:sldId id="264" r:id="rId39"/>
    <p:sldId id="265" r:id="rId40"/>
    <p:sldId id="318" r:id="rId41"/>
    <p:sldId id="320" r:id="rId42"/>
    <p:sldId id="283" r:id="rId43"/>
    <p:sldId id="313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2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3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6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5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0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3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42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1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9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7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DEE9-2E54-4B27-9EC0-03A79A054080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543C2F-16FD-4BB6-8E84-00464F4A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344" y="1277811"/>
            <a:ext cx="11725656" cy="223302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MERKEZ BANKALARININ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FAİZSİZ BANKALAR </a:t>
            </a:r>
            <a:r>
              <a:rPr lang="tr-TR" sz="3200" b="1" dirty="0"/>
              <a:t>ÜZERİNDEKİ </a:t>
            </a:r>
            <a:r>
              <a:rPr lang="tr-TR" sz="3200" b="1" dirty="0" smtClean="0"/>
              <a:t>İŞLEV VE ETKİLERİ</a:t>
            </a:r>
            <a:br>
              <a:rPr lang="tr-TR" sz="3200" b="1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009" y="4804811"/>
            <a:ext cx="10315892" cy="1344452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/>
              <a:t>Dr. Fatih KAZANCI</a:t>
            </a:r>
          </a:p>
          <a:p>
            <a:pPr algn="ctr"/>
            <a:r>
              <a:rPr lang="tr-TR" sz="2000" dirty="0" smtClean="0"/>
              <a:t>Kuveyt Türk Katılım Bankası A.Ş. – Hazine Operasyonları</a:t>
            </a:r>
          </a:p>
          <a:p>
            <a:pPr algn="ctr"/>
            <a:r>
              <a:rPr lang="tr-TR" sz="2000" dirty="0" smtClean="0"/>
              <a:t>fatih.kazanci@kuveytturk.com.tr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4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66" y="256637"/>
            <a:ext cx="2160722" cy="61751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TCMB’nin Para Politikası ve Para Piyasası Ürünlerinin Katılım Bankalarına Uyumu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16694"/>
              </p:ext>
            </p:extLst>
          </p:nvPr>
        </p:nvGraphicFramePr>
        <p:xfrm>
          <a:off x="2479730" y="3"/>
          <a:ext cx="9624445" cy="6802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207">
                  <a:extLst>
                    <a:ext uri="{9D8B030D-6E8A-4147-A177-3AD203B41FA5}">
                      <a16:colId xmlns:a16="http://schemas.microsoft.com/office/drawing/2014/main" val="1906507398"/>
                    </a:ext>
                  </a:extLst>
                </a:gridCol>
                <a:gridCol w="2281680">
                  <a:extLst>
                    <a:ext uri="{9D8B030D-6E8A-4147-A177-3AD203B41FA5}">
                      <a16:colId xmlns:a16="http://schemas.microsoft.com/office/drawing/2014/main" val="3508680733"/>
                    </a:ext>
                  </a:extLst>
                </a:gridCol>
                <a:gridCol w="2609279">
                  <a:extLst>
                    <a:ext uri="{9D8B030D-6E8A-4147-A177-3AD203B41FA5}">
                      <a16:colId xmlns:a16="http://schemas.microsoft.com/office/drawing/2014/main" val="3009091626"/>
                    </a:ext>
                  </a:extLst>
                </a:gridCol>
                <a:gridCol w="2609279">
                  <a:extLst>
                    <a:ext uri="{9D8B030D-6E8A-4147-A177-3AD203B41FA5}">
                      <a16:colId xmlns:a16="http://schemas.microsoft.com/office/drawing/2014/main" val="766126298"/>
                    </a:ext>
                  </a:extLst>
                </a:gridCol>
              </a:tblGrid>
              <a:tr h="56605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TCMB PARA POLİTİKASI VE PARA PİYASASI ÜRÜNLERİ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Konvansiyonel Bankalar Tarafından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Katılım Bankaları Tarafından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2755771835"/>
                  </a:ext>
                </a:extLst>
              </a:tr>
              <a:tr h="6474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TCMB Bankalararası Para Piyasası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Uygulamada Olmadığından Kullanılmamakta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Uygulamada Olmadığından Kullanılmamakta -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Uygun Değil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4114078727"/>
                  </a:ext>
                </a:extLst>
              </a:tr>
              <a:tr h="44028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Zorunlu Karşılık Yönetimi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Kullanılmakta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Uygun Değil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1825439086"/>
                  </a:ext>
                </a:extLst>
              </a:tr>
              <a:tr h="25537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Açık Piyasa İşlemleri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Kesin </a:t>
                      </a:r>
                      <a:r>
                        <a:rPr lang="tr-TR" sz="1400" b="1" dirty="0" smtClean="0">
                          <a:effectLst/>
                        </a:rPr>
                        <a:t>Alım/ Kesin </a:t>
                      </a:r>
                      <a:r>
                        <a:rPr lang="tr-TR" sz="1400" b="1" dirty="0">
                          <a:effectLst/>
                        </a:rPr>
                        <a:t>Satım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Kullanılmakta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Uygun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582322959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Repo/  </a:t>
                      </a:r>
                      <a:endParaRPr lang="en-US" sz="14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Ters Repo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Kullanılmakta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Tartışmalı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2219175899"/>
                  </a:ext>
                </a:extLst>
              </a:tr>
              <a:tr h="48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Likidite Senedi İhracı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Uygulamada Olmadığından Kullanılmamakta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Kullanılmamakta </a:t>
                      </a:r>
                      <a:r>
                        <a:rPr lang="tr-TR" sz="1400" b="1" dirty="0">
                          <a:effectLst/>
                        </a:rPr>
                        <a:t>-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Uygun Değil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519392171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TL Depo Alım/ </a:t>
                      </a:r>
                      <a:endParaRPr lang="en-US" sz="14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TL Depo Satım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</a:rPr>
                        <a:t>Kullanılmamakta - </a:t>
                      </a:r>
                      <a:r>
                        <a:rPr lang="tr-TR" sz="1400" b="1" dirty="0" err="1" smtClean="0">
                          <a:effectLst/>
                        </a:rPr>
                        <a:t>Fıkhen</a:t>
                      </a:r>
                      <a:r>
                        <a:rPr lang="tr-TR" sz="1400" b="1" dirty="0" smtClean="0">
                          <a:effectLst/>
                        </a:rPr>
                        <a:t> Uygun Değil</a:t>
                      </a: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416010995"/>
                  </a:ext>
                </a:extLst>
              </a:tr>
              <a:tr h="44028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Döviz Piyasası İşlemleri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Döviz Karşılığı Efektif Teslimi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Tartışmalı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435105023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Türk Lirası Karşılığı Döviz Alım/Satım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Uygun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578979293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Döviz Depo Alım/Satım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Kullanılmakta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</a:rPr>
                        <a:t>Kullanılmamakta - </a:t>
                      </a:r>
                      <a:r>
                        <a:rPr lang="tr-TR" sz="1400" b="1" dirty="0" err="1" smtClean="0">
                          <a:effectLst/>
                        </a:rPr>
                        <a:t>Fıkhen</a:t>
                      </a:r>
                      <a:r>
                        <a:rPr lang="tr-TR" sz="1400" b="1" dirty="0" smtClean="0">
                          <a:effectLst/>
                        </a:rPr>
                        <a:t> Uygun Değil</a:t>
                      </a: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849602818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TL</a:t>
                      </a:r>
                      <a:r>
                        <a:rPr lang="tr-TR" sz="1400" b="1" baseline="0" dirty="0" smtClean="0">
                          <a:effectLst/>
                        </a:rPr>
                        <a:t> </a:t>
                      </a:r>
                      <a:r>
                        <a:rPr lang="tr-TR" sz="1400" b="1" dirty="0" smtClean="0">
                          <a:effectLst/>
                        </a:rPr>
                        <a:t>Depo </a:t>
                      </a:r>
                      <a:r>
                        <a:rPr lang="tr-TR" sz="1400" b="1" dirty="0">
                          <a:effectLst/>
                        </a:rPr>
                        <a:t>Karşılığı Döviz Depo </a:t>
                      </a:r>
                      <a:r>
                        <a:rPr lang="tr-TR" sz="1400" b="1" dirty="0" smtClean="0">
                          <a:effectLst/>
                        </a:rPr>
                        <a:t>Satım/</a:t>
                      </a:r>
                      <a:r>
                        <a:rPr lang="tr-TR" sz="1400" b="1" baseline="0" dirty="0" smtClean="0">
                          <a:effectLst/>
                        </a:rPr>
                        <a:t> Döviz Karşılığı TL Swap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</a:rPr>
                        <a:t>Kullanılmamakta - </a:t>
                      </a:r>
                      <a:r>
                        <a:rPr lang="tr-TR" sz="1400" b="1" dirty="0" err="1" smtClean="0">
                          <a:effectLst/>
                        </a:rPr>
                        <a:t>Fıkhen</a:t>
                      </a:r>
                      <a:r>
                        <a:rPr lang="tr-TR" sz="1400" b="1" dirty="0" smtClean="0">
                          <a:effectLst/>
                        </a:rPr>
                        <a:t> Tartışmalı</a:t>
                      </a: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007621649"/>
                  </a:ext>
                </a:extLst>
              </a:tr>
              <a:tr h="44028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Son Kredi Mercii İşlemleri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Geç Likidite Penceresi Depo Satım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Kullanılmakta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effectLst/>
                        </a:rPr>
                        <a:t>Kullanılmamakta</a:t>
                      </a:r>
                      <a:r>
                        <a:rPr lang="tr-TR" sz="1400" b="1" baseline="0" dirty="0" smtClean="0">
                          <a:effectLst/>
                        </a:rPr>
                        <a:t> - </a:t>
                      </a:r>
                      <a:r>
                        <a:rPr lang="tr-TR" sz="1400" b="1" dirty="0" err="1" smtClean="0">
                          <a:effectLst/>
                        </a:rPr>
                        <a:t>Fıkhen</a:t>
                      </a:r>
                      <a:r>
                        <a:rPr lang="tr-TR" sz="1400" b="1" dirty="0" smtClean="0">
                          <a:effectLst/>
                        </a:rPr>
                        <a:t> Uygun Değil</a:t>
                      </a: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885851808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Geç Likidite </a:t>
                      </a:r>
                      <a:r>
                        <a:rPr lang="tr-TR" sz="1400" b="1" dirty="0" smtClean="0">
                          <a:effectLst/>
                        </a:rPr>
                        <a:t>Penceresi </a:t>
                      </a:r>
                      <a:r>
                        <a:rPr lang="tr-TR" sz="1400" b="1" dirty="0">
                          <a:effectLst/>
                        </a:rPr>
                        <a:t>Repo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Tartışmalı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1561260901"/>
                  </a:ext>
                </a:extLst>
              </a:tr>
              <a:tr h="440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Gün İçi Limit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Kullanılmakta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Kullanılmakta – </a:t>
                      </a:r>
                      <a:r>
                        <a:rPr lang="tr-TR" sz="1400" b="1" dirty="0" err="1">
                          <a:effectLst/>
                        </a:rPr>
                        <a:t>Fıkhen</a:t>
                      </a:r>
                      <a:r>
                        <a:rPr lang="tr-TR" sz="1400" b="1" dirty="0">
                          <a:effectLst/>
                        </a:rPr>
                        <a:t> Tartışmalı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356" marR="42356" marT="0" marB="0"/>
                </a:tc>
                <a:extLst>
                  <a:ext uri="{0D108BD9-81ED-4DB2-BD59-A6C34878D82A}">
                    <a16:rowId xmlns:a16="http://schemas.microsoft.com/office/drawing/2014/main" val="392672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6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764"/>
          <p:cNvGrpSpPr/>
          <p:nvPr/>
        </p:nvGrpSpPr>
        <p:grpSpPr>
          <a:xfrm>
            <a:off x="898643" y="1271022"/>
            <a:ext cx="10515600" cy="5730964"/>
            <a:chOff x="0" y="0"/>
            <a:chExt cx="5345430" cy="383222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345430" cy="3832225"/>
            </a:xfrm>
            <a:prstGeom prst="rect">
              <a:avLst/>
            </a:prstGeom>
            <a:noFill/>
          </p:spPr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3900" y="93601"/>
              <a:ext cx="5284830" cy="281002"/>
            </a:xfrm>
            <a:prstGeom prst="rect">
              <a:avLst/>
            </a:prstGeom>
            <a:solidFill>
              <a:srgbClr val="5B9BD5">
                <a:lumMod val="100000"/>
                <a:lumOff val="0"/>
              </a:srgbClr>
            </a:solidFill>
            <a:ln w="12700">
              <a:solidFill>
                <a:srgbClr val="5B9BD5">
                  <a:lumMod val="5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TÜRKİYE CUMHURİYETİ MERKEZ BANKASI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900" y="434703"/>
              <a:ext cx="2652815" cy="290502"/>
            </a:xfrm>
            <a:prstGeom prst="rect">
              <a:avLst/>
            </a:prstGeom>
            <a:gradFill rotWithShape="1">
              <a:gsLst>
                <a:gs pos="0">
                  <a:srgbClr val="FFDD9C"/>
                </a:gs>
                <a:gs pos="50000">
                  <a:srgbClr val="FFD78E"/>
                </a:gs>
                <a:gs pos="100000">
                  <a:srgbClr val="FFD479"/>
                </a:gs>
              </a:gsLst>
              <a:lin ang="5400000"/>
            </a:gradFill>
            <a:ln w="635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KONVANSİYONEL BANKALAR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755915" y="434703"/>
              <a:ext cx="2542814" cy="290202"/>
            </a:xfrm>
            <a:prstGeom prst="rect">
              <a:avLst/>
            </a:prstGeom>
            <a:gradFill rotWithShape="1">
              <a:gsLst>
                <a:gs pos="0">
                  <a:srgbClr val="B5D5A7"/>
                </a:gs>
                <a:gs pos="50000">
                  <a:srgbClr val="AACE99"/>
                </a:gs>
                <a:gs pos="100000">
                  <a:srgbClr val="9CCA86"/>
                </a:gs>
              </a:gsLst>
              <a:lin ang="5400000"/>
            </a:gradFill>
            <a:ln w="635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KATILIM BANKALARI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900" y="803005"/>
              <a:ext cx="856005" cy="447703"/>
            </a:xfrm>
            <a:prstGeom prst="rect">
              <a:avLst/>
            </a:prstGeom>
            <a:gradFill rotWithShape="1">
              <a:gsLst>
                <a:gs pos="0">
                  <a:srgbClr val="FFC746"/>
                </a:gs>
                <a:gs pos="50000">
                  <a:srgbClr val="FFC600"/>
                </a:gs>
                <a:gs pos="100000">
                  <a:srgbClr val="E5B600"/>
                </a:gs>
              </a:gsLst>
              <a:lin ang="5400000"/>
            </a:gradFill>
            <a:ln w="635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AÇIK PİYASA İŞLEMLERİ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79511" y="803005"/>
              <a:ext cx="782204" cy="447703"/>
            </a:xfrm>
            <a:prstGeom prst="rect">
              <a:avLst/>
            </a:prstGeom>
            <a:gradFill rotWithShape="1">
              <a:gsLst>
                <a:gs pos="0">
                  <a:srgbClr val="FFC746"/>
                </a:gs>
                <a:gs pos="50000">
                  <a:srgbClr val="FFC600"/>
                </a:gs>
                <a:gs pos="100000">
                  <a:srgbClr val="E5B600"/>
                </a:gs>
              </a:gsLst>
              <a:lin ang="5400000"/>
            </a:gradFill>
            <a:ln w="635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SON KREDİ MERCİİ İŞL.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700" y="1388009"/>
              <a:ext cx="847705" cy="5350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Kesin </a:t>
              </a: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Alım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Kesin Satım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700" y="2007413"/>
              <a:ext cx="847405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Repo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Ters Repo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0" y="2612017"/>
              <a:ext cx="857105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Depo </a:t>
              </a: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Alım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Depo Satım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3211527"/>
              <a:ext cx="857105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</a:t>
              </a: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Senet İhracı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931805" y="1396909"/>
              <a:ext cx="862005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TL Depo Karşılığı Döviz </a:t>
              </a: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Depo Satım / Döviz Krş. TL Swap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913504" y="2002413"/>
              <a:ext cx="878804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Döviz Karşılığı Efektif</a:t>
              </a:r>
              <a:r>
                <a:rPr lang="tr-TR" sz="1400" dirty="0">
                  <a:effectLst/>
                  <a:latin typeface="Times New Roman" panose="02020603050405020304" pitchFamily="18" charset="0"/>
                  <a:ea typeface="DengXian"/>
                </a:rPr>
                <a:t> A/S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13505" y="2612017"/>
              <a:ext cx="878803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TL Karşılığı Döviz Alım/Satım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880211" y="1396909"/>
              <a:ext cx="792604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Geç Likidite Penceresi Repo (GLP)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880211" y="2002413"/>
              <a:ext cx="792604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Geç </a:t>
              </a: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Penceresi Depo (GLP)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489725" y="802905"/>
              <a:ext cx="809005" cy="447703"/>
            </a:xfrm>
            <a:prstGeom prst="rect">
              <a:avLst/>
            </a:prstGeom>
            <a:gradFill rotWithShape="1">
              <a:gsLst>
                <a:gs pos="0">
                  <a:srgbClr val="81B861"/>
                </a:gs>
                <a:gs pos="50000">
                  <a:srgbClr val="6FB242"/>
                </a:gs>
                <a:gs pos="100000">
                  <a:srgbClr val="61A235"/>
                </a:gs>
              </a:gsLst>
              <a:lin ang="5400000"/>
            </a:gradFill>
            <a:ln w="635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SON KREDİ MERCİİ İŞL.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768116" y="1396909"/>
              <a:ext cx="821905" cy="53470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Kesin </a:t>
              </a:r>
              <a:r>
                <a:rPr lang="tr-T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Alım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Kesin Satım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773216" y="2002413"/>
              <a:ext cx="810605" cy="53470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Repo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Ters Repo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400" b="1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57920" y="2596485"/>
              <a:ext cx="787504" cy="53470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TL Karşılığı Döviz Alım/Satım</a:t>
              </a:r>
              <a:endParaRPr lang="en-US" sz="1400" b="1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524325" y="1388009"/>
              <a:ext cx="785504" cy="54360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Geç Likidite Penceresi Repo (GLP)</a:t>
              </a:r>
              <a:endParaRPr lang="en-US" sz="1400" b="1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880211" y="2612017"/>
              <a:ext cx="792604" cy="534703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Gün İçi Limit (GİL)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525025" y="2612017"/>
              <a:ext cx="784804" cy="53470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b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Gün İçi Limit (GİL)</a:t>
              </a:r>
              <a:endParaRPr lang="en-US" sz="1400" b="1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937505" y="797905"/>
              <a:ext cx="855405" cy="447703"/>
            </a:xfrm>
            <a:prstGeom prst="rect">
              <a:avLst/>
            </a:prstGeom>
            <a:gradFill rotWithShape="1">
              <a:gsLst>
                <a:gs pos="0">
                  <a:srgbClr val="FFC746"/>
                </a:gs>
                <a:gs pos="50000">
                  <a:srgbClr val="FFC600"/>
                </a:gs>
                <a:gs pos="100000">
                  <a:srgbClr val="E5B600"/>
                </a:gs>
              </a:gsLst>
              <a:lin ang="5400000"/>
            </a:gradFill>
            <a:ln w="635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DÖVİZ İŞLEMLERİ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768116" y="803005"/>
              <a:ext cx="794404" cy="447703"/>
            </a:xfrm>
            <a:prstGeom prst="rect">
              <a:avLst/>
            </a:prstGeom>
            <a:gradFill rotWithShape="1">
              <a:gsLst>
                <a:gs pos="0">
                  <a:srgbClr val="81B861"/>
                </a:gs>
                <a:gs pos="50000">
                  <a:srgbClr val="6FB242"/>
                </a:gs>
                <a:gs pos="100000">
                  <a:srgbClr val="61A235"/>
                </a:gs>
              </a:gsLst>
              <a:lin ang="5400000"/>
            </a:gradFill>
            <a:ln w="635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AÇIK PİYASA İŞLEMLERİ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641519" y="802905"/>
              <a:ext cx="803905" cy="447703"/>
            </a:xfrm>
            <a:prstGeom prst="rect">
              <a:avLst/>
            </a:prstGeom>
            <a:gradFill rotWithShape="1">
              <a:gsLst>
                <a:gs pos="0">
                  <a:srgbClr val="81B861"/>
                </a:gs>
                <a:gs pos="50000">
                  <a:srgbClr val="6FB242"/>
                </a:gs>
                <a:gs pos="100000">
                  <a:srgbClr val="61A235"/>
                </a:gs>
              </a:gsLst>
              <a:lin ang="5400000"/>
            </a:gradFill>
            <a:ln w="6350">
              <a:solidFill>
                <a:srgbClr val="70AD47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DÖVİZ İŞLEMLERİ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913504" y="3211527"/>
              <a:ext cx="878803" cy="534670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rgbClr val="FFC000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Döviz Depo Piyasası İşlemleri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706395" y="0"/>
            <a:ext cx="10364451" cy="127102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       </a:t>
            </a:r>
            <a:br>
              <a:rPr lang="tr-TR" sz="2400" dirty="0" smtClean="0"/>
            </a:br>
            <a:r>
              <a:rPr lang="tr-TR" sz="2400" dirty="0" smtClean="0"/>
              <a:t>         TCMB’nin </a:t>
            </a:r>
            <a:r>
              <a:rPr lang="tr-TR" sz="2400" dirty="0"/>
              <a:t>K</a:t>
            </a:r>
            <a:r>
              <a:rPr lang="tr-TR" sz="2400" dirty="0" smtClean="0"/>
              <a:t>onvansiyonel ve Katılım </a:t>
            </a:r>
            <a:r>
              <a:rPr lang="tr-TR" sz="2400" dirty="0"/>
              <a:t>B</a:t>
            </a:r>
            <a:r>
              <a:rPr lang="tr-TR" sz="2400" dirty="0" smtClean="0"/>
              <a:t>ankalarına </a:t>
            </a:r>
            <a:r>
              <a:rPr lang="tr-TR" sz="2400" dirty="0"/>
              <a:t>S</a:t>
            </a:r>
            <a:r>
              <a:rPr lang="tr-TR" sz="2400" dirty="0" smtClean="0"/>
              <a:t>unduğu </a:t>
            </a:r>
            <a:r>
              <a:rPr lang="tr-TR" sz="2400" dirty="0"/>
              <a:t>Ü</a:t>
            </a:r>
            <a:r>
              <a:rPr lang="tr-TR" sz="2400" dirty="0" smtClean="0"/>
              <a:t>rünler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69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Sözleşmelere Göre Ürün Önerileri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Mudaraba</a:t>
            </a:r>
            <a:r>
              <a:rPr lang="tr-TR" sz="2400" dirty="0" smtClean="0"/>
              <a:t> Sözleşmesine Bağlı Ürünler</a:t>
            </a:r>
          </a:p>
          <a:p>
            <a:r>
              <a:rPr lang="tr-TR" sz="2400" dirty="0" err="1" smtClean="0"/>
              <a:t>Teverruk</a:t>
            </a:r>
            <a:r>
              <a:rPr lang="tr-TR" sz="2400" dirty="0" smtClean="0"/>
              <a:t> </a:t>
            </a:r>
            <a:r>
              <a:rPr lang="tr-TR" sz="2400" dirty="0"/>
              <a:t>Sözleşmesine </a:t>
            </a:r>
            <a:r>
              <a:rPr lang="tr-TR" sz="2400" dirty="0" smtClean="0"/>
              <a:t>Bağlı Ürünler</a:t>
            </a:r>
          </a:p>
          <a:p>
            <a:r>
              <a:rPr lang="tr-TR" sz="2400" dirty="0" smtClean="0"/>
              <a:t>Vekâlet </a:t>
            </a:r>
            <a:r>
              <a:rPr lang="tr-TR" sz="2400" dirty="0"/>
              <a:t>Sözleşmesine </a:t>
            </a:r>
            <a:r>
              <a:rPr lang="tr-TR" sz="2400" dirty="0" smtClean="0"/>
              <a:t>Bağlı Ürünler</a:t>
            </a:r>
          </a:p>
          <a:p>
            <a:r>
              <a:rPr lang="tr-TR" sz="2400" dirty="0" err="1" smtClean="0"/>
              <a:t>Karz</a:t>
            </a:r>
            <a:r>
              <a:rPr lang="tr-TR" sz="2400" dirty="0" smtClean="0"/>
              <a:t> </a:t>
            </a:r>
            <a:r>
              <a:rPr lang="tr-TR" sz="2400" dirty="0"/>
              <a:t>Sözleşmesine Bağlı Ürünler</a:t>
            </a:r>
          </a:p>
          <a:p>
            <a:r>
              <a:rPr lang="tr-TR" sz="2400" dirty="0" err="1" smtClean="0"/>
              <a:t>İcare</a:t>
            </a:r>
            <a:r>
              <a:rPr lang="tr-TR" sz="2400" dirty="0" smtClean="0"/>
              <a:t> </a:t>
            </a:r>
            <a:r>
              <a:rPr lang="tr-TR" sz="2400" dirty="0"/>
              <a:t>Sözleşmesine Bağlı Ürünler</a:t>
            </a:r>
          </a:p>
          <a:p>
            <a:r>
              <a:rPr lang="tr-TR" sz="2400" dirty="0" smtClean="0"/>
              <a:t>Gelir Ortaklığı Sözleşmesine </a:t>
            </a:r>
            <a:r>
              <a:rPr lang="tr-TR" sz="2400" dirty="0"/>
              <a:t>Bağlı Ürünler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 smtClean="0"/>
              <a:t>MUDARABA SÖZLEŞMESİNE BAĞLI ÖNERİLEN ÜRÜNLER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92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989" y="2868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Ürün 1: </a:t>
            </a:r>
            <a:r>
              <a:rPr lang="tr-TR" sz="3200" dirty="0" err="1" smtClean="0"/>
              <a:t>Bankalararası</a:t>
            </a:r>
            <a:r>
              <a:rPr lang="tr-TR" sz="3200" dirty="0" smtClean="0"/>
              <a:t> </a:t>
            </a:r>
            <a:r>
              <a:rPr lang="tr-TR" sz="3200" dirty="0" err="1" smtClean="0"/>
              <a:t>Mudaraba</a:t>
            </a:r>
            <a:r>
              <a:rPr lang="tr-TR" sz="3200" dirty="0" smtClean="0"/>
              <a:t> Yatırımı</a:t>
            </a:r>
            <a:endParaRPr lang="en-US" sz="3200" dirty="0"/>
          </a:p>
        </p:txBody>
      </p:sp>
      <p:grpSp>
        <p:nvGrpSpPr>
          <p:cNvPr id="31" name="Canvas 1613"/>
          <p:cNvGrpSpPr/>
          <p:nvPr/>
        </p:nvGrpSpPr>
        <p:grpSpPr>
          <a:xfrm>
            <a:off x="1875295" y="1526584"/>
            <a:ext cx="8880528" cy="4533253"/>
            <a:chOff x="0" y="0"/>
            <a:chExt cx="5248910" cy="1963420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5248910" cy="1963420"/>
            </a:xfrm>
            <a:prstGeom prst="rect">
              <a:avLst/>
            </a:prstGeom>
          </p:spPr>
        </p:sp>
        <p:sp>
          <p:nvSpPr>
            <p:cNvPr id="33" name="Rectangle 32"/>
            <p:cNvSpPr/>
            <p:nvPr/>
          </p:nvSpPr>
          <p:spPr>
            <a:xfrm>
              <a:off x="35845" y="701624"/>
              <a:ext cx="839038" cy="5602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Fazlası Olan Katılım Bankası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10028" y="693092"/>
              <a:ext cx="838835" cy="5602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Eksiği Olan Katılım Bankası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995463" y="36005"/>
              <a:ext cx="3220497" cy="5024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1011275" y="1910007"/>
              <a:ext cx="3239854" cy="1004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>
              <a:off x="990439" y="36005"/>
              <a:ext cx="15073" cy="188909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4205912" y="41029"/>
              <a:ext cx="30145" cy="187904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39" name="Rectangle 38"/>
            <p:cNvSpPr/>
            <p:nvPr/>
          </p:nvSpPr>
          <p:spPr>
            <a:xfrm>
              <a:off x="1210632" y="693301"/>
              <a:ext cx="1076044" cy="56007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Fazlası Olan Bankaya Ait Rezerv Hesabı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04263" y="681737"/>
              <a:ext cx="1075690" cy="56007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Eksiği Olan Bankaya Ait Rezerv Hesabı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894980" y="849921"/>
              <a:ext cx="315652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>
              <a:off x="2296725" y="859970"/>
              <a:ext cx="678263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>
            <a:xfrm>
              <a:off x="4095365" y="844897"/>
              <a:ext cx="28556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>
            <a:xfrm flipH="1">
              <a:off x="4105413" y="1070985"/>
              <a:ext cx="255047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flipH="1">
              <a:off x="2351950" y="1070985"/>
              <a:ext cx="594450" cy="0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 flipH="1">
              <a:off x="900004" y="1050888"/>
              <a:ext cx="266281" cy="502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>
            <a:xfrm flipH="1">
              <a:off x="884931" y="1050888"/>
              <a:ext cx="9043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>
            <a:xfrm flipH="1">
              <a:off x="2296725" y="1070985"/>
              <a:ext cx="14570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>
            <a:xfrm flipH="1">
              <a:off x="4090356" y="1070985"/>
              <a:ext cx="14067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0" name="Rectangle 49"/>
            <p:cNvSpPr/>
            <p:nvPr/>
          </p:nvSpPr>
          <p:spPr>
            <a:xfrm>
              <a:off x="1847086" y="107605"/>
              <a:ext cx="1617785" cy="26125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99331" y="1573487"/>
              <a:ext cx="1708219" cy="25029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Kâr Paylaşım Oranı %70 - %30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66"/>
            <p:cNvSpPr txBox="1"/>
            <p:nvPr/>
          </p:nvSpPr>
          <p:spPr>
            <a:xfrm>
              <a:off x="552465" y="391017"/>
              <a:ext cx="899795" cy="277199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DengXian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3" name="Text Box 66"/>
            <p:cNvSpPr txBox="1"/>
            <p:nvPr/>
          </p:nvSpPr>
          <p:spPr>
            <a:xfrm>
              <a:off x="3762913" y="391356"/>
              <a:ext cx="899795" cy="27686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4" name="Text Box 66"/>
            <p:cNvSpPr txBox="1"/>
            <p:nvPr/>
          </p:nvSpPr>
          <p:spPr>
            <a:xfrm>
              <a:off x="2186850" y="413990"/>
              <a:ext cx="899795" cy="217784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5" name="Text Box 66"/>
            <p:cNvSpPr txBox="1"/>
            <p:nvPr/>
          </p:nvSpPr>
          <p:spPr>
            <a:xfrm>
              <a:off x="2225515" y="1281165"/>
              <a:ext cx="899795" cy="22608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Dönüş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6" name="Text Box 66"/>
            <p:cNvSpPr txBox="1"/>
            <p:nvPr/>
          </p:nvSpPr>
          <p:spPr>
            <a:xfrm>
              <a:off x="3789709" y="1307090"/>
              <a:ext cx="899795" cy="2470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Dönüş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7" name="Text Box 66"/>
            <p:cNvSpPr txBox="1"/>
            <p:nvPr/>
          </p:nvSpPr>
          <p:spPr>
            <a:xfrm>
              <a:off x="560838" y="1348958"/>
              <a:ext cx="899795" cy="2470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Dönüş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06315" y="685362"/>
              <a:ext cx="838835" cy="5602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Eksiği Olan Katılım Bankası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843374" y="99875"/>
              <a:ext cx="1617785" cy="26125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06314" y="694401"/>
              <a:ext cx="838835" cy="5602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Eksiği Olan Katılım Bankası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43374" y="108914"/>
              <a:ext cx="1617785" cy="26125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11844" y="6479321"/>
            <a:ext cx="317266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Olayemi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vd., 2015: 12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79" y="-26845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Ürün 2: Katılım Bankasında </a:t>
            </a:r>
            <a:r>
              <a:rPr lang="tr-TR" sz="3200" dirty="0" err="1" smtClean="0"/>
              <a:t>Mudaraba</a:t>
            </a:r>
            <a:r>
              <a:rPr lang="tr-TR" sz="3200" dirty="0" smtClean="0"/>
              <a:t> Yatırımı</a:t>
            </a:r>
            <a:endParaRPr lang="en-US" sz="3200" dirty="0"/>
          </a:p>
        </p:txBody>
      </p:sp>
      <p:grpSp>
        <p:nvGrpSpPr>
          <p:cNvPr id="22" name="Canvas 1614"/>
          <p:cNvGrpSpPr/>
          <p:nvPr/>
        </p:nvGrpSpPr>
        <p:grpSpPr>
          <a:xfrm>
            <a:off x="2131017" y="1464590"/>
            <a:ext cx="8733295" cy="4409268"/>
            <a:chOff x="0" y="0"/>
            <a:chExt cx="4956810" cy="270891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4956810" cy="2708910"/>
            </a:xfrm>
            <a:prstGeom prst="rect">
              <a:avLst/>
            </a:prstGeom>
          </p:spPr>
        </p:sp>
        <p:sp>
          <p:nvSpPr>
            <p:cNvPr id="24" name="Rectangle 23"/>
            <p:cNvSpPr/>
            <p:nvPr/>
          </p:nvSpPr>
          <p:spPr>
            <a:xfrm>
              <a:off x="194828" y="203257"/>
              <a:ext cx="1516952" cy="43870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83777" y="2184152"/>
              <a:ext cx="2261437" cy="4807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Fıkhi açıdan uyumlu varlıklar ve yatırım enstrümanları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10636" y="1189009"/>
              <a:ext cx="1516380" cy="4381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2786" y="1189288"/>
              <a:ext cx="1516380" cy="4381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28951" y="203240"/>
              <a:ext cx="1516380" cy="43815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1724809" y="318063"/>
              <a:ext cx="1564522" cy="52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>
            <a:xfrm>
              <a:off x="1776992" y="518914"/>
              <a:ext cx="1522758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 flipH="1">
              <a:off x="1714425" y="1280324"/>
              <a:ext cx="1564005" cy="508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>
            <a:xfrm>
              <a:off x="4066307" y="1676449"/>
              <a:ext cx="10571" cy="45455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3" name="Rectangle 32"/>
            <p:cNvSpPr/>
            <p:nvPr/>
          </p:nvSpPr>
          <p:spPr>
            <a:xfrm>
              <a:off x="2983061" y="64648"/>
              <a:ext cx="2209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777074" y="581751"/>
              <a:ext cx="2209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13011" y="1035427"/>
              <a:ext cx="2209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37953" y="1684669"/>
              <a:ext cx="2209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26067" y="1525222"/>
              <a:ext cx="2209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761808" y="1475597"/>
              <a:ext cx="1485239" cy="10571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 flipH="1">
              <a:off x="1714425" y="1486006"/>
              <a:ext cx="17423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" name="Rectangle 2"/>
          <p:cNvSpPr/>
          <p:nvPr/>
        </p:nvSpPr>
        <p:spPr>
          <a:xfrm>
            <a:off x="358422" y="6388361"/>
            <a:ext cx="508985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Islamic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Financial Services Board, 2014: 74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400" dirty="0" smtClean="0"/>
              <a:t>TEVERRUK SÖZLEŞMESİNE BAĞLI ÜRÜNLER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84729" cy="5250279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>Ürün 3: Emtia Murabahası</a:t>
            </a:r>
            <a:endParaRPr lang="en-US" sz="3200" dirty="0"/>
          </a:p>
        </p:txBody>
      </p:sp>
      <p:grpSp>
        <p:nvGrpSpPr>
          <p:cNvPr id="60" name="Canvas 1615"/>
          <p:cNvGrpSpPr/>
          <p:nvPr/>
        </p:nvGrpSpPr>
        <p:grpSpPr>
          <a:xfrm>
            <a:off x="5222929" y="100739"/>
            <a:ext cx="6054703" cy="6591273"/>
            <a:chOff x="0" y="0"/>
            <a:chExt cx="5253990" cy="5028565"/>
          </a:xfrm>
        </p:grpSpPr>
        <p:sp>
          <p:nvSpPr>
            <p:cNvPr id="61" name="Rectangle 60"/>
            <p:cNvSpPr/>
            <p:nvPr/>
          </p:nvSpPr>
          <p:spPr>
            <a:xfrm>
              <a:off x="0" y="0"/>
              <a:ext cx="5253990" cy="5028565"/>
            </a:xfrm>
            <a:prstGeom prst="rect">
              <a:avLst/>
            </a:prstGeom>
          </p:spPr>
        </p:sp>
        <p:sp>
          <p:nvSpPr>
            <p:cNvPr id="62" name="Rounded Rectangle 61"/>
            <p:cNvSpPr/>
            <p:nvPr/>
          </p:nvSpPr>
          <p:spPr>
            <a:xfrm>
              <a:off x="276330" y="144856"/>
              <a:ext cx="2893925" cy="1131552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52659" y="199176"/>
              <a:ext cx="884255" cy="3715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TCMB Emtia Hesabı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7505" y="867840"/>
              <a:ext cx="909376" cy="37656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Broker B Emtia Hesabı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74502" y="226337"/>
              <a:ext cx="1019907" cy="9473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Broker A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76560" y="2082273"/>
              <a:ext cx="2893695" cy="1306195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2785" y="2212302"/>
              <a:ext cx="883920" cy="37325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A Hesabı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7545" y="2859287"/>
              <a:ext cx="909320" cy="37269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B Hesabı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74550" y="2203533"/>
              <a:ext cx="1019810" cy="102845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Merkez Bankası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89125" y="2203358"/>
              <a:ext cx="903847" cy="100457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Katılım Bankası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995652" y="4143922"/>
              <a:ext cx="1019810" cy="8309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B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3160208" y="2284111"/>
              <a:ext cx="1145512" cy="502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>
            <a:xfrm flipV="1">
              <a:off x="3170255" y="2500150"/>
              <a:ext cx="1109472" cy="988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>
            <a:xfrm flipH="1">
              <a:off x="3184457" y="2731261"/>
              <a:ext cx="1100294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>
            <a:xfrm flipV="1">
              <a:off x="3195376" y="2942278"/>
              <a:ext cx="1099424" cy="985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>
            <a:xfrm flipV="1">
              <a:off x="3175280" y="3163341"/>
              <a:ext cx="1114496" cy="15073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>
            <a:xfrm flipH="1" flipV="1">
              <a:off x="1436914" y="364808"/>
              <a:ext cx="552660" cy="1005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>
            <a:xfrm flipH="1">
              <a:off x="992275" y="570821"/>
              <a:ext cx="7536" cy="25627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>
            <a:xfrm flipV="1">
              <a:off x="1446963" y="992826"/>
              <a:ext cx="536814" cy="1510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>
            <a:xfrm flipH="1" flipV="1">
              <a:off x="1446963" y="2419763"/>
              <a:ext cx="527539" cy="1004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>
            <a:xfrm>
              <a:off x="984739" y="2605658"/>
              <a:ext cx="7466" cy="25344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>
            <a:xfrm>
              <a:off x="1462036" y="3022664"/>
              <a:ext cx="502417" cy="502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>
            <a:xfrm flipV="1">
              <a:off x="2125227" y="1188840"/>
              <a:ext cx="5024" cy="101341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>
            <a:xfrm flipH="1">
              <a:off x="2351314" y="1188840"/>
              <a:ext cx="5024" cy="98482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>
            <a:xfrm flipH="1" flipV="1">
              <a:off x="2577401" y="1183732"/>
              <a:ext cx="2512" cy="101463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>
            <a:xfrm>
              <a:off x="2778370" y="1203662"/>
              <a:ext cx="10048" cy="98470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>
            <a:xfrm flipV="1">
              <a:off x="2979337" y="1188840"/>
              <a:ext cx="0" cy="97957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>
            <a:xfrm>
              <a:off x="2195566" y="3283710"/>
              <a:ext cx="0" cy="84335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>
            <a:xfrm flipV="1">
              <a:off x="2493818" y="3268639"/>
              <a:ext cx="8222" cy="85816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>
            <a:xfrm>
              <a:off x="2793442" y="3258381"/>
              <a:ext cx="0" cy="85681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>
            <a:xfrm flipV="1">
              <a:off x="95460" y="1706100"/>
              <a:ext cx="1914211" cy="15187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>
            <a:xfrm flipV="1">
              <a:off x="2004647" y="1193864"/>
              <a:ext cx="10048" cy="51235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>
              <a:off x="105508" y="1720448"/>
              <a:ext cx="15073" cy="283202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 flipV="1">
              <a:off x="113730" y="4547257"/>
              <a:ext cx="1808703" cy="559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95" name="Rectangle 94"/>
            <p:cNvSpPr/>
            <p:nvPr/>
          </p:nvSpPr>
          <p:spPr>
            <a:xfrm>
              <a:off x="3351127" y="2168304"/>
              <a:ext cx="221063" cy="21630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867934" y="1826040"/>
              <a:ext cx="220980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683714" y="1380563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479397" y="1826039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366282" y="2614737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7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06866" y="263521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829226" y="2384472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6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16914" y="2308361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8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244936" y="1380479"/>
              <a:ext cx="220980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9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786942" y="2811270"/>
              <a:ext cx="320744" cy="23376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DengXian"/>
                </a:rPr>
                <a:t>10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81934" y="2614566"/>
              <a:ext cx="297298" cy="21525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11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651895" y="3744835"/>
              <a:ext cx="297298" cy="2336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51314" y="3413824"/>
              <a:ext cx="320675" cy="2336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13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50086" y="3744836"/>
              <a:ext cx="320675" cy="2336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14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507171" y="2916286"/>
              <a:ext cx="320675" cy="23368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15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983777" y="1825927"/>
              <a:ext cx="297180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16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82052" y="613102"/>
              <a:ext cx="297180" cy="21399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17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35469" y="4593446"/>
              <a:ext cx="297180" cy="2133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18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530666" y="911640"/>
              <a:ext cx="297180" cy="2127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19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360303" y="3061988"/>
              <a:ext cx="297180" cy="21209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4170066" y="3163136"/>
              <a:ext cx="11468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" name="Rectangle 2"/>
          <p:cNvSpPr/>
          <p:nvPr/>
        </p:nvSpPr>
        <p:spPr>
          <a:xfrm>
            <a:off x="444099" y="6303316"/>
            <a:ext cx="382668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Bank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England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2017b: 166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249" y="28323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4: Teminatlı Murabaha Yöntemi</a:t>
            </a:r>
            <a:endParaRPr lang="en-US" sz="3200" dirty="0"/>
          </a:p>
        </p:txBody>
      </p:sp>
      <p:grpSp>
        <p:nvGrpSpPr>
          <p:cNvPr id="25" name="Canvas 658"/>
          <p:cNvGrpSpPr/>
          <p:nvPr/>
        </p:nvGrpSpPr>
        <p:grpSpPr>
          <a:xfrm>
            <a:off x="3153904" y="1690688"/>
            <a:ext cx="6927743" cy="3702722"/>
            <a:chOff x="0" y="0"/>
            <a:chExt cx="5028565" cy="2398395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5028565" cy="2398395"/>
            </a:xfrm>
            <a:prstGeom prst="rect">
              <a:avLst/>
            </a:prstGeom>
          </p:spPr>
        </p:sp>
        <p:cxnSp>
          <p:nvCxnSpPr>
            <p:cNvPr id="27" name="Straight Arrow Connector 26"/>
            <p:cNvCxnSpPr/>
            <p:nvPr/>
          </p:nvCxnSpPr>
          <p:spPr>
            <a:xfrm flipH="1">
              <a:off x="815337" y="810873"/>
              <a:ext cx="5750" cy="75912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>
            <a:xfrm flipH="1">
              <a:off x="1689491" y="2053077"/>
              <a:ext cx="156425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 flipV="1">
              <a:off x="1447764" y="862931"/>
              <a:ext cx="11670" cy="689815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>
            <a:xfrm>
              <a:off x="1351906" y="997120"/>
              <a:ext cx="239395" cy="2508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6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1152" y="75453"/>
              <a:ext cx="1311215" cy="70161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1727" y="1621756"/>
              <a:ext cx="1310640" cy="737519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Katılım Bankası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487398" y="810873"/>
              <a:ext cx="24123" cy="75337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4" name="Rectangle 33"/>
            <p:cNvSpPr/>
            <p:nvPr/>
          </p:nvSpPr>
          <p:spPr>
            <a:xfrm>
              <a:off x="3354683" y="2041575"/>
              <a:ext cx="1357222" cy="3177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Broker A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1706548" y="2254360"/>
              <a:ext cx="1575954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6" name="Rectangle 35"/>
            <p:cNvSpPr/>
            <p:nvPr/>
          </p:nvSpPr>
          <p:spPr>
            <a:xfrm>
              <a:off x="2288544" y="2031796"/>
              <a:ext cx="241300" cy="25132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9551" y="983400"/>
              <a:ext cx="240665" cy="2508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345185" y="1569998"/>
              <a:ext cx="1356995" cy="3158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B</a:t>
              </a:r>
              <a:endParaRPr lang="en-US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1695049" y="1863296"/>
              <a:ext cx="157595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 flipH="1">
              <a:off x="1706551" y="1650511"/>
              <a:ext cx="1518442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1" name="Rectangle 40"/>
            <p:cNvSpPr/>
            <p:nvPr/>
          </p:nvSpPr>
          <p:spPr>
            <a:xfrm>
              <a:off x="2277807" y="1634979"/>
              <a:ext cx="240665" cy="2508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 flipV="1">
              <a:off x="1148887" y="810873"/>
              <a:ext cx="1" cy="74187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3" name="Rectangle 42"/>
            <p:cNvSpPr/>
            <p:nvPr/>
          </p:nvSpPr>
          <p:spPr>
            <a:xfrm>
              <a:off x="1029852" y="991369"/>
              <a:ext cx="240030" cy="2508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9996" y="983400"/>
              <a:ext cx="239395" cy="25082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1459396" y="810873"/>
              <a:ext cx="19" cy="7713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" name="Rectangle 2"/>
          <p:cNvSpPr/>
          <p:nvPr/>
        </p:nvSpPr>
        <p:spPr>
          <a:xfrm>
            <a:off x="731356" y="6442946"/>
            <a:ext cx="22052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CMF, 2018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88" y="30529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	Ürün 5: Murabaha Yöntemi ile SWAP</a:t>
            </a:r>
            <a:endParaRPr lang="en-US" sz="3200" dirty="0"/>
          </a:p>
        </p:txBody>
      </p:sp>
      <p:grpSp>
        <p:nvGrpSpPr>
          <p:cNvPr id="49" name="Canvas 1619"/>
          <p:cNvGrpSpPr/>
          <p:nvPr/>
        </p:nvGrpSpPr>
        <p:grpSpPr>
          <a:xfrm>
            <a:off x="2201999" y="1490720"/>
            <a:ext cx="9477213" cy="4912962"/>
            <a:chOff x="0" y="0"/>
            <a:chExt cx="5172075" cy="3594504"/>
          </a:xfrm>
        </p:grpSpPr>
        <p:sp>
          <p:nvSpPr>
            <p:cNvPr id="50" name="Rectangle 49"/>
            <p:cNvSpPr/>
            <p:nvPr/>
          </p:nvSpPr>
          <p:spPr>
            <a:xfrm>
              <a:off x="0" y="0"/>
              <a:ext cx="5172075" cy="3592830"/>
            </a:xfrm>
            <a:prstGeom prst="rect">
              <a:avLst/>
            </a:prstGeom>
          </p:spPr>
        </p:sp>
        <p:sp>
          <p:nvSpPr>
            <p:cNvPr id="51" name="Rectangle 50"/>
            <p:cNvSpPr/>
            <p:nvPr/>
          </p:nvSpPr>
          <p:spPr>
            <a:xfrm>
              <a:off x="290035" y="75926"/>
              <a:ext cx="1400671" cy="4545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Broker 2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98476" y="75896"/>
              <a:ext cx="1400175" cy="4540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Broker 1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92977" y="2179706"/>
              <a:ext cx="1400175" cy="45402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7915" y="2179479"/>
              <a:ext cx="1400175" cy="45402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57915" y="1435651"/>
              <a:ext cx="1400175" cy="454025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 (MB’ye Acenta Olarak)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403626" y="555776"/>
              <a:ext cx="11153" cy="159987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>
            <a:xfrm flipV="1">
              <a:off x="506743" y="541636"/>
              <a:ext cx="10571" cy="161929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>
            <a:xfrm flipV="1">
              <a:off x="1701278" y="2594658"/>
              <a:ext cx="1744231" cy="1057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>
            <a:xfrm flipH="1">
              <a:off x="1680135" y="2494232"/>
              <a:ext cx="1760088" cy="52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>
            <a:xfrm>
              <a:off x="4597921" y="561086"/>
              <a:ext cx="0" cy="157277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 flipV="1">
              <a:off x="4697995" y="530386"/>
              <a:ext cx="0" cy="157290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1527142" y="561288"/>
              <a:ext cx="4999" cy="1583791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1415858" y="571909"/>
              <a:ext cx="15856" cy="157310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>
            <a:xfrm flipV="1">
              <a:off x="3788666" y="571550"/>
              <a:ext cx="10336" cy="1561732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3688336" y="561187"/>
              <a:ext cx="0" cy="1572336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 flipV="1">
              <a:off x="1701278" y="2219384"/>
              <a:ext cx="1701946" cy="10571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>
            <a:xfrm flipV="1">
              <a:off x="1701278" y="2330380"/>
              <a:ext cx="1728374" cy="5286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>
            <a:xfrm>
              <a:off x="1431714" y="2055532"/>
              <a:ext cx="0" cy="11628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>
            <a:xfrm flipV="1">
              <a:off x="1526283" y="530513"/>
              <a:ext cx="0" cy="13215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>
            <a:xfrm flipV="1">
              <a:off x="3799002" y="546380"/>
              <a:ext cx="0" cy="11101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>
            <a:xfrm>
              <a:off x="3683050" y="2002740"/>
              <a:ext cx="5286" cy="14264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>
            <a:xfrm flipH="1">
              <a:off x="1690706" y="2235240"/>
              <a:ext cx="116282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>
            <a:xfrm flipV="1">
              <a:off x="3292228" y="2325024"/>
              <a:ext cx="153281" cy="52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4" name="Rectangle 73"/>
            <p:cNvSpPr/>
            <p:nvPr/>
          </p:nvSpPr>
          <p:spPr>
            <a:xfrm>
              <a:off x="3377087" y="571798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498804" y="1901661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599380" y="561389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34404" y="572011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504092" y="2707707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89210" y="571652"/>
              <a:ext cx="220345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6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56440" y="923240"/>
              <a:ext cx="835117" cy="2159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Malı 100 TL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323941" y="924252"/>
              <a:ext cx="813974" cy="2152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Malı 100 TL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66407" y="2160838"/>
              <a:ext cx="872114" cy="2152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Malı 100 TL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176976" y="2447668"/>
              <a:ext cx="850973" cy="2152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 Malı 20 USD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54198" y="923905"/>
              <a:ext cx="882686" cy="214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 Malı 20 USD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473" y="923673"/>
              <a:ext cx="840402" cy="214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 Malı 20USD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1727705" y="1537547"/>
              <a:ext cx="1797087" cy="533842"/>
            </a:xfrm>
            <a:custGeom>
              <a:avLst/>
              <a:gdLst>
                <a:gd name="connsiteX0" fmla="*/ 1797087 w 1797087"/>
                <a:gd name="connsiteY0" fmla="*/ 528556 h 533842"/>
                <a:gd name="connsiteX1" fmla="*/ 893258 w 1797087"/>
                <a:gd name="connsiteY1" fmla="*/ 2 h 533842"/>
                <a:gd name="connsiteX2" fmla="*/ 0 w 1797087"/>
                <a:gd name="connsiteY2" fmla="*/ 533842 h 533842"/>
                <a:gd name="connsiteX3" fmla="*/ 0 w 1797087"/>
                <a:gd name="connsiteY3" fmla="*/ 533842 h 53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7087" h="533842">
                  <a:moveTo>
                    <a:pt x="1797087" y="528556"/>
                  </a:moveTo>
                  <a:cubicBezTo>
                    <a:pt x="1494929" y="263838"/>
                    <a:pt x="1192772" y="-879"/>
                    <a:pt x="893258" y="2"/>
                  </a:cubicBezTo>
                  <a:cubicBezTo>
                    <a:pt x="593743" y="883"/>
                    <a:pt x="0" y="533842"/>
                    <a:pt x="0" y="533842"/>
                  </a:cubicBezTo>
                  <a:lnTo>
                    <a:pt x="0" y="533842"/>
                  </a:lnTo>
                </a:path>
              </a:pathLst>
            </a:cu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498804" y="1426842"/>
              <a:ext cx="220345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7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88" name="Freeform 87"/>
            <p:cNvSpPr/>
            <p:nvPr/>
          </p:nvSpPr>
          <p:spPr>
            <a:xfrm>
              <a:off x="1701277" y="2758510"/>
              <a:ext cx="1807658" cy="497042"/>
            </a:xfrm>
            <a:custGeom>
              <a:avLst/>
              <a:gdLst>
                <a:gd name="connsiteX0" fmla="*/ 0 w 1807658"/>
                <a:gd name="connsiteY0" fmla="*/ 47570 h 497042"/>
                <a:gd name="connsiteX1" fmla="*/ 909115 w 1807658"/>
                <a:gd name="connsiteY1" fmla="*/ 496842 h 497042"/>
                <a:gd name="connsiteX2" fmla="*/ 1807658 w 1807658"/>
                <a:gd name="connsiteY2" fmla="*/ 0 h 4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658" h="497042">
                  <a:moveTo>
                    <a:pt x="0" y="47570"/>
                  </a:moveTo>
                  <a:cubicBezTo>
                    <a:pt x="303919" y="276170"/>
                    <a:pt x="607839" y="504770"/>
                    <a:pt x="909115" y="496842"/>
                  </a:cubicBezTo>
                  <a:cubicBezTo>
                    <a:pt x="1210391" y="488914"/>
                    <a:pt x="1509024" y="244457"/>
                    <a:pt x="1807658" y="0"/>
                  </a:cubicBezTo>
                </a:path>
              </a:pathLst>
            </a:cu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20828" y="3149932"/>
              <a:ext cx="220345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8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3492977" y="2023495"/>
              <a:ext cx="95140" cy="7376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 flipH="1" flipV="1">
              <a:off x="1653708" y="2742654"/>
              <a:ext cx="73997" cy="8942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2" name="Rectangle 91"/>
            <p:cNvSpPr/>
            <p:nvPr/>
          </p:nvSpPr>
          <p:spPr>
            <a:xfrm>
              <a:off x="2101650" y="1204379"/>
              <a:ext cx="1012166" cy="21526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Vadesinde 120 TL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13151" y="3379874"/>
              <a:ext cx="1058173" cy="21463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Vadesinde 22 USD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67663" y="6252812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</a:rPr>
              <a:t>Islamic</a:t>
            </a:r>
            <a:r>
              <a:rPr lang="tr-TR" dirty="0">
                <a:latin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</a:rPr>
              <a:t>Hedging</a:t>
            </a:r>
            <a:r>
              <a:rPr lang="tr-TR" dirty="0">
                <a:latin typeface="Times New Roman" panose="02020603050405020304" pitchFamily="18" charset="0"/>
              </a:rPr>
              <a:t>, 2015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17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Merkez Bankaları ve Faizsiz Bankalarla İlişkileri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286000"/>
            <a:ext cx="8915400" cy="29809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i="1" dirty="0" smtClean="0"/>
              <a:t>- Malezya</a:t>
            </a:r>
          </a:p>
          <a:p>
            <a:pPr marL="0" indent="0">
              <a:buNone/>
            </a:pPr>
            <a:r>
              <a:rPr lang="tr-TR" sz="3600" i="1" dirty="0" smtClean="0"/>
              <a:t>- Körfez Ülkeleri (Bahreyn, Kuveyt, BAE)</a:t>
            </a:r>
          </a:p>
          <a:p>
            <a:pPr marL="0" indent="0">
              <a:buNone/>
            </a:pPr>
            <a:r>
              <a:rPr lang="tr-TR" sz="3600" i="1" dirty="0" smtClean="0"/>
              <a:t>- İngiltere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9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791" y="13949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İhtisas Borsası (TÜRİB) Aracılığıyla Emtia 				Murabahası</a:t>
            </a:r>
            <a:endParaRPr lang="en-US" sz="3200" dirty="0"/>
          </a:p>
        </p:txBody>
      </p:sp>
      <p:grpSp>
        <p:nvGrpSpPr>
          <p:cNvPr id="32" name="Canvas 1616"/>
          <p:cNvGrpSpPr/>
          <p:nvPr/>
        </p:nvGrpSpPr>
        <p:grpSpPr>
          <a:xfrm>
            <a:off x="2433234" y="1434966"/>
            <a:ext cx="7756901" cy="4555129"/>
            <a:chOff x="0" y="0"/>
            <a:chExt cx="4994910" cy="2657475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4994910" cy="2657475"/>
            </a:xfrm>
            <a:prstGeom prst="rect">
              <a:avLst/>
            </a:prstGeom>
          </p:spPr>
        </p:sp>
        <p:sp>
          <p:nvSpPr>
            <p:cNvPr id="34" name="Rounded Rectangle 33"/>
            <p:cNvSpPr/>
            <p:nvPr/>
          </p:nvSpPr>
          <p:spPr>
            <a:xfrm>
              <a:off x="1104431" y="223732"/>
              <a:ext cx="995888" cy="2231337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ÜRÜN İHTİSAS BORSASI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ELÜS İşlem Platformu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Vertical Scroll 34"/>
            <p:cNvSpPr/>
            <p:nvPr/>
          </p:nvSpPr>
          <p:spPr>
            <a:xfrm>
              <a:off x="1331720" y="2008185"/>
              <a:ext cx="547635" cy="391886"/>
            </a:xfrm>
            <a:prstGeom prst="verticalScroll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ELÜS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3084562" y="317732"/>
              <a:ext cx="41749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>
            <a:xfrm>
              <a:off x="3126457" y="460739"/>
              <a:ext cx="41216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>
            <a:xfrm flipH="1">
              <a:off x="3118247" y="2203767"/>
              <a:ext cx="41719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>
              <a:off x="3153807" y="2338890"/>
              <a:ext cx="412115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>
              <a:off x="4176773" y="989159"/>
              <a:ext cx="0" cy="72550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4333187" y="956028"/>
              <a:ext cx="13188" cy="73650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 flipH="1">
              <a:off x="2491183" y="1772049"/>
              <a:ext cx="71458" cy="9043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>
            <a:xfrm flipV="1">
              <a:off x="3346413" y="973206"/>
              <a:ext cx="60190" cy="9545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 flipV="1">
              <a:off x="2577714" y="907890"/>
              <a:ext cx="657130" cy="84406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flipV="1">
              <a:off x="2672303" y="1082867"/>
              <a:ext cx="656590" cy="84391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>
            <a:xfrm>
              <a:off x="24958" y="223806"/>
              <a:ext cx="1061723" cy="5850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ÜRÜN TEDARİKÇİLERİ</a:t>
              </a:r>
              <a:endParaRPr lang="en-US" sz="16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596" y="1880260"/>
              <a:ext cx="1061085" cy="5848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ÜRÜN ALICILARI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22227" y="223732"/>
              <a:ext cx="961788" cy="3232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A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31630" y="2121237"/>
              <a:ext cx="961390" cy="3225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BROKER B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73183" y="223804"/>
              <a:ext cx="1351128" cy="70286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KATILIM BANKASI</a:t>
              </a:r>
              <a:endParaRPr lang="en-US" sz="160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73999" y="1752759"/>
              <a:ext cx="1350645" cy="7023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MERKEZ BANKASI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299227" y="1926643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71466" y="98910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26457" y="484800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34844" y="27600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471166" y="36626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66567" y="1276377"/>
              <a:ext cx="412667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5.1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396400" y="1442101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7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153807" y="2364400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6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838200" y="6359507"/>
            <a:ext cx="278794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Kazancı, 2018: 43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023" y="33518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Sukuk Ticaret Platformu ile Murabaha</a:t>
            </a:r>
            <a:endParaRPr lang="en-US" sz="3200" dirty="0"/>
          </a:p>
        </p:txBody>
      </p:sp>
      <p:grpSp>
        <p:nvGrpSpPr>
          <p:cNvPr id="4" name="Canvas 1617"/>
          <p:cNvGrpSpPr/>
          <p:nvPr/>
        </p:nvGrpSpPr>
        <p:grpSpPr>
          <a:xfrm>
            <a:off x="2760558" y="1629695"/>
            <a:ext cx="8043620" cy="4525506"/>
            <a:chOff x="0" y="0"/>
            <a:chExt cx="4926330" cy="2860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4926330" cy="2860675"/>
            </a:xfrm>
            <a:prstGeom prst="rect">
              <a:avLst/>
            </a:prstGeom>
          </p:spPr>
        </p:sp>
        <p:sp>
          <p:nvSpPr>
            <p:cNvPr id="6" name="Rectangle 5"/>
            <p:cNvSpPr/>
            <p:nvPr/>
          </p:nvSpPr>
          <p:spPr>
            <a:xfrm>
              <a:off x="251613" y="82102"/>
              <a:ext cx="4533900" cy="3190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SUKUK TİCARET PLATFORMU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1138" y="1306065"/>
              <a:ext cx="2419350" cy="309562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KATILIM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7325" y="2482402"/>
              <a:ext cx="4548187" cy="32385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51701" y="420240"/>
              <a:ext cx="0" cy="85248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951701" y="1644202"/>
              <a:ext cx="0" cy="8048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V="1">
              <a:off x="3389770" y="458340"/>
              <a:ext cx="0" cy="200025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637988" y="467507"/>
              <a:ext cx="220980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986" y="1703552"/>
              <a:ext cx="220980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62555" y="2166490"/>
              <a:ext cx="220980" cy="2159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5" name="Text Box 66"/>
            <p:cNvSpPr txBox="1"/>
            <p:nvPr/>
          </p:nvSpPr>
          <p:spPr>
            <a:xfrm>
              <a:off x="1012639" y="628813"/>
              <a:ext cx="899795" cy="38197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Sukuk Satın Alınması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6" name="Text Box 66"/>
            <p:cNvSpPr txBox="1"/>
            <p:nvPr/>
          </p:nvSpPr>
          <p:spPr>
            <a:xfrm>
              <a:off x="998351" y="1819440"/>
              <a:ext cx="1163025" cy="56295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Murabaha Sözleşmesi ile Sukukun Satılması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7" name="Text Box 66"/>
            <p:cNvSpPr txBox="1"/>
            <p:nvPr/>
          </p:nvSpPr>
          <p:spPr>
            <a:xfrm>
              <a:off x="3470429" y="1038390"/>
              <a:ext cx="1162685" cy="84393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Merkez Bankası nakit için </a:t>
              </a:r>
              <a:r>
                <a:rPr lang="tr-TR" sz="16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sukuku</a:t>
              </a:r>
              <a:r>
                <a:rPr lang="tr-TR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platformda satabilir veya nezdinde saklayabilir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46300" y="6505532"/>
            <a:ext cx="36622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Thomson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Reuters, 2016: 22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400" dirty="0" smtClean="0"/>
              <a:t>VEKÂLET SÖZLEŞMESİNE </a:t>
            </a:r>
            <a:r>
              <a:rPr lang="tr-TR" sz="4400" dirty="0"/>
              <a:t>BAĞLI ÜRÜNLER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86" y="35861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	Ürün 6: Katılım Bankasında Vekâlet Yatırımı</a:t>
            </a:r>
            <a:endParaRPr lang="en-US" sz="3200" dirty="0"/>
          </a:p>
        </p:txBody>
      </p:sp>
      <p:grpSp>
        <p:nvGrpSpPr>
          <p:cNvPr id="31" name="Canvas 1620"/>
          <p:cNvGrpSpPr/>
          <p:nvPr/>
        </p:nvGrpSpPr>
        <p:grpSpPr>
          <a:xfrm>
            <a:off x="2853238" y="1515270"/>
            <a:ext cx="7563173" cy="4587498"/>
            <a:chOff x="0" y="0"/>
            <a:chExt cx="5035550" cy="2691765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5035550" cy="2691765"/>
            </a:xfrm>
            <a:prstGeom prst="rect">
              <a:avLst/>
            </a:prstGeom>
          </p:spPr>
        </p:sp>
        <p:sp>
          <p:nvSpPr>
            <p:cNvPr id="33" name="Rectangle 32"/>
            <p:cNvSpPr/>
            <p:nvPr/>
          </p:nvSpPr>
          <p:spPr>
            <a:xfrm>
              <a:off x="330230" y="281057"/>
              <a:ext cx="1432383" cy="544412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(Müvekkil)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35300" y="261517"/>
              <a:ext cx="1431925" cy="54419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 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(Vekil)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10888" y="2135261"/>
              <a:ext cx="2156337" cy="4915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Fıkhi Açıdan Uygun Varlık ve Yatırım Enstrümanları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1812345" y="375173"/>
              <a:ext cx="1522238" cy="528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>
            <a:xfrm flipV="1">
              <a:off x="1817631" y="655307"/>
              <a:ext cx="1538094" cy="1057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1295983" y="924585"/>
              <a:ext cx="9132" cy="1294387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 flipV="1">
              <a:off x="951093" y="946017"/>
              <a:ext cx="1" cy="1522234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>
            <a:xfrm flipV="1">
              <a:off x="1300432" y="840814"/>
              <a:ext cx="1" cy="1466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>
            <a:xfrm flipV="1">
              <a:off x="957109" y="845526"/>
              <a:ext cx="1" cy="14196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>
              <a:off x="4291268" y="855798"/>
              <a:ext cx="6286" cy="124730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>
            <a:xfrm>
              <a:off x="3968849" y="960803"/>
              <a:ext cx="6286" cy="1132174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>
            <a:xfrm flipV="1">
              <a:off x="3968849" y="831735"/>
              <a:ext cx="0" cy="12144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5" name="Text Box 66"/>
            <p:cNvSpPr txBox="1"/>
            <p:nvPr/>
          </p:nvSpPr>
          <p:spPr>
            <a:xfrm>
              <a:off x="1928918" y="95329"/>
              <a:ext cx="1088532" cy="2216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Para Talebi 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6" name="Text Box 66"/>
            <p:cNvSpPr txBox="1"/>
            <p:nvPr/>
          </p:nvSpPr>
          <p:spPr>
            <a:xfrm>
              <a:off x="2388761" y="703168"/>
              <a:ext cx="559977" cy="2216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Likidite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7" name="Text Box 66"/>
            <p:cNvSpPr txBox="1"/>
            <p:nvPr/>
          </p:nvSpPr>
          <p:spPr>
            <a:xfrm>
              <a:off x="1384531" y="1805349"/>
              <a:ext cx="1275067" cy="36053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Anapara + Beklenen Kâr - Masraf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8" name="Text Box 66"/>
            <p:cNvSpPr txBox="1"/>
            <p:nvPr/>
          </p:nvSpPr>
          <p:spPr>
            <a:xfrm>
              <a:off x="297830" y="1679948"/>
              <a:ext cx="927077" cy="276931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Anapara - Zarar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9" name="Text Box 66"/>
            <p:cNvSpPr txBox="1"/>
            <p:nvPr/>
          </p:nvSpPr>
          <p:spPr>
            <a:xfrm>
              <a:off x="3292590" y="1179904"/>
              <a:ext cx="661404" cy="544881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Beklenen kârdan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0" name="Text Box 66"/>
            <p:cNvSpPr txBox="1"/>
            <p:nvPr/>
          </p:nvSpPr>
          <p:spPr>
            <a:xfrm>
              <a:off x="4402265" y="1503536"/>
              <a:ext cx="374983" cy="2216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Fon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942976" y="2500094"/>
              <a:ext cx="1733739" cy="4527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>
            <a:xfrm>
              <a:off x="1300588" y="2219436"/>
              <a:ext cx="1367073" cy="905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Rectangle 52"/>
            <p:cNvSpPr/>
            <p:nvPr/>
          </p:nvSpPr>
          <p:spPr>
            <a:xfrm>
              <a:off x="1019304" y="2148879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659800" y="1805349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62533" y="855798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881800" y="710485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94971" y="70204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67765" y="6339973"/>
            <a:ext cx="508985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Islamic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Financial Services Board, 2014: 76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166" y="-6215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7: Merkez Bankasında Vekâlet Yatırımı</a:t>
            </a:r>
            <a:endParaRPr lang="en-US" sz="3200" dirty="0"/>
          </a:p>
        </p:txBody>
      </p:sp>
      <p:grpSp>
        <p:nvGrpSpPr>
          <p:cNvPr id="28" name="Canvas 1621"/>
          <p:cNvGrpSpPr/>
          <p:nvPr/>
        </p:nvGrpSpPr>
        <p:grpSpPr>
          <a:xfrm>
            <a:off x="3199470" y="1472339"/>
            <a:ext cx="6338807" cy="4541004"/>
            <a:chOff x="0" y="0"/>
            <a:chExt cx="4987925" cy="2585720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4987925" cy="2585720"/>
            </a:xfrm>
            <a:prstGeom prst="rect">
              <a:avLst/>
            </a:prstGeom>
          </p:spPr>
        </p:sp>
        <p:sp>
          <p:nvSpPr>
            <p:cNvPr id="30" name="Rectangle 29"/>
            <p:cNvSpPr/>
            <p:nvPr/>
          </p:nvSpPr>
          <p:spPr>
            <a:xfrm>
              <a:off x="2858182" y="84074"/>
              <a:ext cx="1215676" cy="58141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57331" y="862013"/>
              <a:ext cx="1612093" cy="167640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9742" y="1410701"/>
              <a:ext cx="1215390" cy="613169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 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15898" y="1172897"/>
              <a:ext cx="1284388" cy="122624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58607" y="1278609"/>
              <a:ext cx="1009540" cy="37527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Faizsiz Mevduat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59132" y="1897309"/>
              <a:ext cx="1009015" cy="3746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Gelir Getiren Sukuk Fonu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1499796" y="1928730"/>
              <a:ext cx="1405956" cy="5286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>
            <a:xfrm>
              <a:off x="1538888" y="1490029"/>
              <a:ext cx="1406257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3439593" y="681336"/>
              <a:ext cx="0" cy="27484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3978196" y="1447163"/>
              <a:ext cx="600487" cy="806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4105572" y="226736"/>
              <a:ext cx="482636" cy="661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4578683" y="233347"/>
              <a:ext cx="0" cy="122878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 flipV="1">
              <a:off x="2502233" y="400051"/>
              <a:ext cx="9525" cy="1533906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>
            <a:xfrm>
              <a:off x="2502233" y="400030"/>
              <a:ext cx="333375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1499796" y="1928729"/>
              <a:ext cx="116612" cy="522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>
            <a:xfrm flipV="1">
              <a:off x="2721308" y="400030"/>
              <a:ext cx="104775" cy="2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6" name="Text Box 66"/>
            <p:cNvSpPr txBox="1"/>
            <p:nvPr/>
          </p:nvSpPr>
          <p:spPr>
            <a:xfrm>
              <a:off x="2730833" y="904875"/>
              <a:ext cx="1466849" cy="2524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Özel Amaçlı Kurum 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449970" y="1676400"/>
              <a:ext cx="0" cy="20478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3449970" y="1676400"/>
              <a:ext cx="1" cy="6667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9" name="Rectangle 48"/>
            <p:cNvSpPr/>
            <p:nvPr/>
          </p:nvSpPr>
          <p:spPr>
            <a:xfrm>
              <a:off x="2360167" y="1809124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83400" y="1361100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59900" y="613702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24423" y="6093266"/>
            <a:ext cx="359585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b="1" dirty="0">
                <a:latin typeface="Times New Roman" panose="02020603050405020304" pitchFamily="18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</a:rPr>
              <a:t> Bank of </a:t>
            </a:r>
            <a:r>
              <a:rPr lang="tr-TR" dirty="0" err="1">
                <a:latin typeface="Times New Roman" panose="02020603050405020304" pitchFamily="18" charset="0"/>
              </a:rPr>
              <a:t>England</a:t>
            </a:r>
            <a:r>
              <a:rPr lang="tr-TR" dirty="0">
                <a:latin typeface="Times New Roman" panose="02020603050405020304" pitchFamily="18" charset="0"/>
              </a:rPr>
              <a:t>, 2017: 10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0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400" dirty="0" smtClean="0"/>
              <a:t>KARZ SÖZLEŞMESİNE </a:t>
            </a:r>
            <a:r>
              <a:rPr lang="tr-TR" sz="4400" dirty="0"/>
              <a:t>BAĞLI ÜRÜNLER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27" y="26583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8: Enflasyona Endeksli </a:t>
            </a:r>
            <a:r>
              <a:rPr lang="tr-TR" sz="3200" dirty="0" err="1" smtClean="0"/>
              <a:t>Karz</a:t>
            </a:r>
            <a:r>
              <a:rPr lang="tr-TR" sz="3200" dirty="0" smtClean="0"/>
              <a:t> Sözleşmesi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38794" y="5985601"/>
            <a:ext cx="16213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Canvas 1622"/>
          <p:cNvGrpSpPr/>
          <p:nvPr/>
        </p:nvGrpSpPr>
        <p:grpSpPr>
          <a:xfrm>
            <a:off x="2089499" y="1765333"/>
            <a:ext cx="7627938" cy="3899298"/>
            <a:chOff x="0" y="0"/>
            <a:chExt cx="4587875" cy="1731010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4587875" cy="1731010"/>
            </a:xfrm>
            <a:prstGeom prst="rect">
              <a:avLst/>
            </a:prstGeom>
          </p:spPr>
        </p:sp>
        <p:sp>
          <p:nvSpPr>
            <p:cNvPr id="34" name="Rectangle 33"/>
            <p:cNvSpPr/>
            <p:nvPr/>
          </p:nvSpPr>
          <p:spPr>
            <a:xfrm>
              <a:off x="307771" y="421922"/>
              <a:ext cx="1368957" cy="6289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Katılım Bankası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30432" y="433899"/>
              <a:ext cx="1368425" cy="6286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Merkez Bankası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931758" y="148481"/>
              <a:ext cx="1" cy="23784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 flipV="1">
              <a:off x="931758" y="148455"/>
              <a:ext cx="2795242" cy="5286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>
            <a:xfrm>
              <a:off x="3727837" y="153767"/>
              <a:ext cx="0" cy="25370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>
            <a:xfrm>
              <a:off x="1687589" y="714033"/>
              <a:ext cx="1279103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3717240" y="1109790"/>
              <a:ext cx="0" cy="200576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931758" y="1309009"/>
              <a:ext cx="2785482" cy="905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 flipV="1">
              <a:off x="921185" y="1088447"/>
              <a:ext cx="0" cy="23294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3" name="Rectangle 42"/>
            <p:cNvSpPr/>
            <p:nvPr/>
          </p:nvSpPr>
          <p:spPr>
            <a:xfrm>
              <a:off x="3384633" y="116197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200">
                <a:effectLst/>
                <a:latin typeface="Times New Roman" panose="02020603050405020304" pitchFamily="18" charset="0"/>
                <a:ea typeface="Yu Mincho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73233" y="2336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200">
                <a:effectLst/>
                <a:latin typeface="Times New Roman" panose="02020603050405020304" pitchFamily="18" charset="0"/>
                <a:ea typeface="Yu Mincho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7766" y="580668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200">
                <a:effectLst/>
                <a:latin typeface="Times New Roman" panose="02020603050405020304" pitchFamily="18" charset="0"/>
                <a:ea typeface="Yu Mincho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716868" y="1431395"/>
              <a:ext cx="0" cy="200025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 flipH="1" flipV="1">
              <a:off x="931758" y="1630150"/>
              <a:ext cx="2785110" cy="635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>
            <a:xfrm flipV="1">
              <a:off x="920963" y="1409805"/>
              <a:ext cx="0" cy="23241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9" name="Rectangle 48"/>
            <p:cNvSpPr/>
            <p:nvPr/>
          </p:nvSpPr>
          <p:spPr>
            <a:xfrm>
              <a:off x="3384763" y="1483360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200">
                <a:effectLst/>
                <a:latin typeface="Times New Roman" panose="02020603050405020304" pitchFamily="18" charset="0"/>
                <a:ea typeface="Yu Minch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4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902" y="-16481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9: </a:t>
            </a:r>
            <a:r>
              <a:rPr lang="tr-TR" sz="3200" dirty="0" err="1" smtClean="0"/>
              <a:t>Bankalararası</a:t>
            </a:r>
            <a:r>
              <a:rPr lang="tr-TR" sz="3200" dirty="0" smtClean="0"/>
              <a:t> </a:t>
            </a:r>
            <a:r>
              <a:rPr lang="tr-TR" sz="3200" dirty="0" err="1" smtClean="0"/>
              <a:t>Tekaruz</a:t>
            </a:r>
            <a:r>
              <a:rPr lang="tr-TR" sz="3200" dirty="0" smtClean="0"/>
              <a:t> </a:t>
            </a:r>
            <a:r>
              <a:rPr lang="tr-TR" sz="3200" dirty="0"/>
              <a:t>Anlaşması</a:t>
            </a:r>
            <a:endParaRPr lang="en-US" sz="3200" dirty="0"/>
          </a:p>
        </p:txBody>
      </p:sp>
      <p:grpSp>
        <p:nvGrpSpPr>
          <p:cNvPr id="30" name="Canvas 1623"/>
          <p:cNvGrpSpPr/>
          <p:nvPr/>
        </p:nvGrpSpPr>
        <p:grpSpPr>
          <a:xfrm>
            <a:off x="2588836" y="1579696"/>
            <a:ext cx="8322590" cy="4363904"/>
            <a:chOff x="0" y="0"/>
            <a:chExt cx="5137785" cy="188341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5137785" cy="1883410"/>
            </a:xfrm>
            <a:prstGeom prst="rect">
              <a:avLst/>
            </a:prstGeom>
          </p:spPr>
        </p:sp>
        <p:sp>
          <p:nvSpPr>
            <p:cNvPr id="32" name="Rectangle 31"/>
            <p:cNvSpPr/>
            <p:nvPr/>
          </p:nvSpPr>
          <p:spPr>
            <a:xfrm>
              <a:off x="231756" y="743764"/>
              <a:ext cx="839038" cy="66643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Fazlası Olan 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24070" y="774701"/>
              <a:ext cx="838835" cy="6548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Likidite Eksiği Olan 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213826" y="36005"/>
              <a:ext cx="2562668" cy="1448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>
            <a:xfrm>
              <a:off x="1198754" y="1828858"/>
              <a:ext cx="2612992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1208802" y="36005"/>
              <a:ext cx="0" cy="1792857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>
              <a:off x="3792423" y="50480"/>
              <a:ext cx="19323" cy="177808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38" name="Rectangle 37"/>
            <p:cNvSpPr/>
            <p:nvPr/>
          </p:nvSpPr>
          <p:spPr>
            <a:xfrm>
              <a:off x="1428919" y="774700"/>
              <a:ext cx="900167" cy="9306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Fazlası Olan Bankaya Ait Rezerv ve Teminat Hesapları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83822" y="782562"/>
              <a:ext cx="899486" cy="9475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Likidite Eksiği Olan Bankaya Ait Rezerv ve Teminat Hesapları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1099110" y="972570"/>
              <a:ext cx="315652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>
            <a:xfrm>
              <a:off x="2342085" y="972570"/>
              <a:ext cx="414324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>
            <a:xfrm flipV="1">
              <a:off x="3691073" y="963286"/>
              <a:ext cx="405584" cy="928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>
            <a:xfrm flipH="1">
              <a:off x="3745079" y="1334647"/>
              <a:ext cx="351498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 flipH="1">
              <a:off x="2313454" y="1300875"/>
              <a:ext cx="403330" cy="0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1113285" y="1297021"/>
              <a:ext cx="266266" cy="385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>
            <a:xfrm flipH="1">
              <a:off x="1077244" y="1300875"/>
              <a:ext cx="9043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>
            <a:xfrm flipH="1">
              <a:off x="2391425" y="1289766"/>
              <a:ext cx="14570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>
            <a:xfrm flipH="1">
              <a:off x="3691073" y="1334646"/>
              <a:ext cx="182443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9" name="Rectangle 48"/>
            <p:cNvSpPr/>
            <p:nvPr/>
          </p:nvSpPr>
          <p:spPr>
            <a:xfrm>
              <a:off x="1706227" y="148633"/>
              <a:ext cx="1617785" cy="26125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66"/>
            <p:cNvSpPr txBox="1"/>
            <p:nvPr/>
          </p:nvSpPr>
          <p:spPr>
            <a:xfrm>
              <a:off x="773446" y="456836"/>
              <a:ext cx="899795" cy="277199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DengXian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1" name="Text Box 66"/>
            <p:cNvSpPr txBox="1"/>
            <p:nvPr/>
          </p:nvSpPr>
          <p:spPr>
            <a:xfrm>
              <a:off x="3369600" y="466904"/>
              <a:ext cx="899795" cy="27686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2" name="Text Box 66"/>
            <p:cNvSpPr txBox="1"/>
            <p:nvPr/>
          </p:nvSpPr>
          <p:spPr>
            <a:xfrm>
              <a:off x="3745298" y="1444001"/>
              <a:ext cx="761000" cy="34106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Vadede Geri Ödeme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3" name="Text Box 66"/>
            <p:cNvSpPr txBox="1"/>
            <p:nvPr/>
          </p:nvSpPr>
          <p:spPr>
            <a:xfrm>
              <a:off x="599665" y="1429534"/>
              <a:ext cx="815097" cy="24701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Geri Ödeme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7414" y="453213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624711" y="496106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633" y="1474270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7414" y="1453208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808902" y="6078277"/>
            <a:ext cx="16213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26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10: Merkez Bankası Taraflı </a:t>
            </a:r>
            <a:r>
              <a:rPr lang="tr-TR" sz="3200" dirty="0" err="1" smtClean="0"/>
              <a:t>Tekaruz</a:t>
            </a:r>
            <a:r>
              <a:rPr lang="tr-TR" sz="3200" dirty="0" smtClean="0"/>
              <a:t> 					Anlaşması</a:t>
            </a:r>
            <a:endParaRPr lang="en-US" sz="3200" dirty="0"/>
          </a:p>
        </p:txBody>
      </p:sp>
      <p:grpSp>
        <p:nvGrpSpPr>
          <p:cNvPr id="19" name="Canvas 586"/>
          <p:cNvGrpSpPr/>
          <p:nvPr/>
        </p:nvGrpSpPr>
        <p:grpSpPr>
          <a:xfrm>
            <a:off x="3081529" y="1819328"/>
            <a:ext cx="8001000" cy="4407736"/>
            <a:chOff x="0" y="0"/>
            <a:chExt cx="4352925" cy="1895650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4352925" cy="1895475"/>
            </a:xfrm>
            <a:prstGeom prst="rect">
              <a:avLst/>
            </a:prstGeom>
          </p:spPr>
        </p:sp>
        <p:sp>
          <p:nvSpPr>
            <p:cNvPr id="21" name="Rectangle 20"/>
            <p:cNvSpPr/>
            <p:nvPr/>
          </p:nvSpPr>
          <p:spPr>
            <a:xfrm>
              <a:off x="470922" y="767039"/>
              <a:ext cx="839038" cy="560279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1759571" y="45289"/>
              <a:ext cx="2118262" cy="1222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flipV="1">
              <a:off x="1747639" y="1890692"/>
              <a:ext cx="2156768" cy="495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 flipH="1">
              <a:off x="1748287" y="45289"/>
              <a:ext cx="5755" cy="185036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>
              <a:off x="3876873" y="41822"/>
              <a:ext cx="10284" cy="185382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2328575" y="759125"/>
              <a:ext cx="1076044" cy="5752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Rezerv ve Teminat Hesapları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1357054" y="897147"/>
              <a:ext cx="902227" cy="575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 flipH="1">
              <a:off x="1420307" y="1162235"/>
              <a:ext cx="839254" cy="0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2011314" y="176682"/>
              <a:ext cx="1617785" cy="26125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BANKASI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 Box 66"/>
            <p:cNvSpPr txBox="1"/>
            <p:nvPr/>
          </p:nvSpPr>
          <p:spPr>
            <a:xfrm>
              <a:off x="1380390" y="554373"/>
              <a:ext cx="899795" cy="277199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DengXian"/>
                </a:rPr>
                <a:t>Fon Fazlası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1" name="Text Box 66"/>
            <p:cNvSpPr txBox="1"/>
            <p:nvPr/>
          </p:nvSpPr>
          <p:spPr>
            <a:xfrm>
              <a:off x="1380393" y="1288211"/>
              <a:ext cx="896051" cy="511834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Acil Likidite İhtiyacında Fon Temini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1357207" y="1157212"/>
              <a:ext cx="13806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3" name="Rectangle 32"/>
            <p:cNvSpPr/>
            <p:nvPr/>
          </p:nvSpPr>
          <p:spPr>
            <a:xfrm>
              <a:off x="1180912" y="431043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16466" y="476743"/>
              <a:ext cx="239395" cy="2476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28575" y="1416428"/>
              <a:ext cx="239395" cy="24701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007797" y="6055343"/>
            <a:ext cx="16213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400" dirty="0" smtClean="0"/>
              <a:t>SERTİFİKALAR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068" y="0"/>
            <a:ext cx="9612157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b="1" dirty="0" smtClean="0"/>
              <a:t>Malezya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302" y="1542081"/>
            <a:ext cx="9540498" cy="4959303"/>
          </a:xfrm>
        </p:spPr>
        <p:txBody>
          <a:bodyPr>
            <a:normAutofit/>
          </a:bodyPr>
          <a:lstStyle/>
          <a:p>
            <a:r>
              <a:rPr lang="tr-TR" sz="2400" dirty="0"/>
              <a:t>Malezya’da 1994 yılında İslami </a:t>
            </a:r>
            <a:r>
              <a:rPr lang="tr-TR" sz="2400" dirty="0" err="1"/>
              <a:t>Bankalararası</a:t>
            </a:r>
            <a:r>
              <a:rPr lang="tr-TR" sz="2400" dirty="0"/>
              <a:t> Para Piyasası (IIMM) kurulmuştur. </a:t>
            </a:r>
          </a:p>
          <a:p>
            <a:r>
              <a:rPr lang="tr-TR" sz="2400" dirty="0" smtClean="0"/>
              <a:t>Güneydoğu </a:t>
            </a:r>
            <a:r>
              <a:rPr lang="tr-TR" sz="2400" dirty="0"/>
              <a:t>Asya ülkesi olan Malezya bu konuda öncü konumdadır. Malezya, İslami finans alanında pek çok kurum kurmuştur. Bunlar arasında düzenleyici ve denetleyici kurumlar, bankalar ve sigorta şirketleri de mevcuttur. </a:t>
            </a:r>
            <a:endParaRPr lang="tr-TR" sz="2400" dirty="0" smtClean="0"/>
          </a:p>
          <a:p>
            <a:r>
              <a:rPr lang="tr-TR" sz="2400" dirty="0" smtClean="0"/>
              <a:t>Ürünlerin bazıları </a:t>
            </a:r>
            <a:r>
              <a:rPr lang="tr-TR" sz="2400" dirty="0" err="1" smtClean="0"/>
              <a:t>bey’ul</a:t>
            </a:r>
            <a:r>
              <a:rPr lang="tr-TR" sz="2400" dirty="0" smtClean="0"/>
              <a:t>-ine sözleşmesine dayanmaktaydı. Son yıllarda, bu ürünler </a:t>
            </a:r>
            <a:r>
              <a:rPr lang="tr-TR" sz="2400" dirty="0" err="1" smtClean="0"/>
              <a:t>teverruk</a:t>
            </a:r>
            <a:r>
              <a:rPr lang="tr-TR" sz="2400" dirty="0" smtClean="0"/>
              <a:t> sözleşmesine dönüştürüldü.</a:t>
            </a:r>
          </a:p>
          <a:p>
            <a:r>
              <a:rPr lang="tr-TR" sz="2400" dirty="0"/>
              <a:t>Malezya’da, fıkhi açıdan uygun, </a:t>
            </a:r>
            <a:r>
              <a:rPr lang="tr-TR" sz="2400" dirty="0" err="1"/>
              <a:t>mudaraba</a:t>
            </a:r>
            <a:r>
              <a:rPr lang="tr-TR" sz="2400" dirty="0"/>
              <a:t>, vekâlet, emtia murabahası (</a:t>
            </a:r>
            <a:r>
              <a:rPr lang="tr-TR" sz="2400" dirty="0" err="1"/>
              <a:t>teverruk</a:t>
            </a:r>
            <a:r>
              <a:rPr lang="tr-TR" sz="2400" dirty="0"/>
              <a:t>), </a:t>
            </a:r>
            <a:r>
              <a:rPr lang="tr-TR" sz="2400" dirty="0" err="1"/>
              <a:t>karz</a:t>
            </a:r>
            <a:r>
              <a:rPr lang="tr-TR" sz="2400" dirty="0"/>
              <a:t> ve icara sözleşmesine göre yapılandırılan </a:t>
            </a:r>
            <a:r>
              <a:rPr lang="tr-TR" sz="2400" dirty="0" smtClean="0"/>
              <a:t>bazı ürünler </a:t>
            </a:r>
            <a:r>
              <a:rPr lang="tr-TR" sz="2400" dirty="0"/>
              <a:t>mevcuttur. </a:t>
            </a:r>
            <a:endParaRPr lang="tr-TR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96" y="-7749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11: </a:t>
            </a:r>
            <a:r>
              <a:rPr lang="tr-TR" sz="3200" dirty="0" err="1" smtClean="0"/>
              <a:t>İcâre</a:t>
            </a:r>
            <a:r>
              <a:rPr lang="tr-TR" sz="3200" dirty="0" smtClean="0"/>
              <a:t> Sukuk</a:t>
            </a:r>
            <a:endParaRPr lang="en-US" sz="3200" dirty="0"/>
          </a:p>
        </p:txBody>
      </p:sp>
      <p:grpSp>
        <p:nvGrpSpPr>
          <p:cNvPr id="23" name="Canvas 1624"/>
          <p:cNvGrpSpPr/>
          <p:nvPr/>
        </p:nvGrpSpPr>
        <p:grpSpPr>
          <a:xfrm>
            <a:off x="4563671" y="1588428"/>
            <a:ext cx="3332134" cy="4788976"/>
            <a:chOff x="0" y="0"/>
            <a:chExt cx="2192655" cy="2526030"/>
          </a:xfrm>
        </p:grpSpPr>
        <p:sp>
          <p:nvSpPr>
            <p:cNvPr id="24" name="Rectangle 23"/>
            <p:cNvSpPr/>
            <p:nvPr/>
          </p:nvSpPr>
          <p:spPr>
            <a:xfrm>
              <a:off x="0" y="0"/>
              <a:ext cx="2192655" cy="2526030"/>
            </a:xfrm>
            <a:prstGeom prst="rect">
              <a:avLst/>
            </a:prstGeom>
          </p:spPr>
        </p:sp>
        <p:sp>
          <p:nvSpPr>
            <p:cNvPr id="25" name="Rectangle 24"/>
            <p:cNvSpPr/>
            <p:nvPr/>
          </p:nvSpPr>
          <p:spPr>
            <a:xfrm>
              <a:off x="325170" y="12"/>
              <a:ext cx="1492211" cy="40864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5874" y="1199409"/>
              <a:ext cx="1491615" cy="3281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Özel Amaçlı Kurum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5874" y="2069001"/>
              <a:ext cx="1491615" cy="42167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Katılım Bankaları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6680" y="482916"/>
              <a:ext cx="5610" cy="67731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>
            <a:xfrm>
              <a:off x="477858" y="1568131"/>
              <a:ext cx="5609" cy="48385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>
            <a:xfrm flipV="1">
              <a:off x="848144" y="466110"/>
              <a:ext cx="0" cy="65754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>
              <a:off x="1101045" y="1568131"/>
              <a:ext cx="0" cy="48385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>
            <a:xfrm>
              <a:off x="1246435" y="482916"/>
              <a:ext cx="11220" cy="64596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>
            <a:xfrm>
              <a:off x="1622929" y="1568131"/>
              <a:ext cx="0" cy="48385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>
            <a:xfrm flipV="1">
              <a:off x="1672777" y="454846"/>
              <a:ext cx="0" cy="66880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>
            <a:xfrm>
              <a:off x="365810" y="1624964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25874" y="53290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8629" y="781083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DengXian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136734" y="51807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47366" y="781083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6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58024" y="162496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5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13500" y="1616084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7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023295" y="6241323"/>
            <a:ext cx="16213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701" y="6999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Ürün 12: Gelir Ortaklığı Senedi İhracı</a:t>
            </a:r>
            <a:endParaRPr lang="en-US" sz="3200" dirty="0"/>
          </a:p>
        </p:txBody>
      </p:sp>
      <p:grpSp>
        <p:nvGrpSpPr>
          <p:cNvPr id="5" name="Canvas 87"/>
          <p:cNvGrpSpPr/>
          <p:nvPr/>
        </p:nvGrpSpPr>
        <p:grpSpPr>
          <a:xfrm>
            <a:off x="4314108" y="1557580"/>
            <a:ext cx="3942924" cy="4742481"/>
            <a:chOff x="0" y="0"/>
            <a:chExt cx="2116455" cy="275145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116455" cy="2751455"/>
            </a:xfrm>
            <a:prstGeom prst="rect">
              <a:avLst/>
            </a:prstGeom>
          </p:spPr>
        </p:sp>
        <p:sp>
          <p:nvSpPr>
            <p:cNvPr id="7" name="Rectangle 6"/>
            <p:cNvSpPr/>
            <p:nvPr/>
          </p:nvSpPr>
          <p:spPr>
            <a:xfrm>
              <a:off x="325053" y="1113150"/>
              <a:ext cx="1492211" cy="48244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Merkez Bankası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5652" y="24"/>
              <a:ext cx="1491615" cy="3228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Türkiye Varlık Fonu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5652" y="2407639"/>
              <a:ext cx="1491615" cy="307732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Katılım Bankaları</a:t>
              </a:r>
              <a:endPara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63413" y="362103"/>
              <a:ext cx="5610" cy="67731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>
              <a:off x="472295" y="1654860"/>
              <a:ext cx="5610" cy="7122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V="1">
              <a:off x="1068278" y="1630053"/>
              <a:ext cx="0" cy="71128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>
              <a:off x="772557" y="1660666"/>
              <a:ext cx="0" cy="71244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1360776" y="1672092"/>
              <a:ext cx="0" cy="70099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>
            <a:xfrm flipV="1">
              <a:off x="1672777" y="355549"/>
              <a:ext cx="0" cy="68385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>
            <a:xfrm>
              <a:off x="1663547" y="1672706"/>
              <a:ext cx="0" cy="70040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346125" y="42826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5652" y="171398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7727" y="1713988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63771" y="2053587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4</a:t>
              </a:r>
              <a:endParaRPr lang="en-US" sz="16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28762" y="171462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latin typeface="Times New Roman" panose="02020603050405020304" pitchFamily="18" charset="0"/>
                  <a:ea typeface="DengXian"/>
                </a:rPr>
                <a:t>6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58641" y="1713870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latin typeface="Times New Roman" panose="02020603050405020304" pitchFamily="18" charset="0"/>
                  <a:ea typeface="DengXian"/>
                </a:rPr>
                <a:t>7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58641" y="706246"/>
              <a:ext cx="239395" cy="24828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600" dirty="0">
                  <a:latin typeface="Times New Roman" panose="02020603050405020304" pitchFamily="18" charset="0"/>
                  <a:ea typeface="DengXian"/>
                </a:rPr>
                <a:t>5</a:t>
              </a:r>
              <a:endParaRPr lang="en-US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2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Öneriler – </a:t>
            </a:r>
            <a:r>
              <a:rPr lang="tr-TR" sz="3200" dirty="0" err="1" smtClean="0"/>
              <a:t>Bankalararası</a:t>
            </a:r>
            <a:r>
              <a:rPr lang="tr-TR" sz="3200" dirty="0" smtClean="0"/>
              <a:t> Para Piyasası İşlemleri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185337"/>
              </p:ext>
            </p:extLst>
          </p:nvPr>
        </p:nvGraphicFramePr>
        <p:xfrm>
          <a:off x="2508142" y="2612839"/>
          <a:ext cx="7542509" cy="2274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2628">
                  <a:extLst>
                    <a:ext uri="{9D8B030D-6E8A-4147-A177-3AD203B41FA5}">
                      <a16:colId xmlns:a16="http://schemas.microsoft.com/office/drawing/2014/main" val="953227053"/>
                    </a:ext>
                  </a:extLst>
                </a:gridCol>
                <a:gridCol w="3639881">
                  <a:extLst>
                    <a:ext uri="{9D8B030D-6E8A-4147-A177-3AD203B41FA5}">
                      <a16:colId xmlns:a16="http://schemas.microsoft.com/office/drawing/2014/main" val="280260327"/>
                    </a:ext>
                  </a:extLst>
                </a:gridCol>
              </a:tblGrid>
              <a:tr h="575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TCMB BANKACILIK SİSTEMİ ÜRÜNLERİ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TCMB’YE ÖNERİLEN ÜRÜNLER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514635"/>
                  </a:ext>
                </a:extLst>
              </a:tr>
              <a:tr h="1687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TCMB </a:t>
                      </a:r>
                      <a:r>
                        <a:rPr lang="tr-TR" sz="1800" dirty="0" err="1">
                          <a:effectLst/>
                        </a:rPr>
                        <a:t>Bankalararası</a:t>
                      </a:r>
                      <a:r>
                        <a:rPr lang="tr-TR" sz="1800" dirty="0">
                          <a:effectLst/>
                        </a:rPr>
                        <a:t> Para Piyasası İşlemleri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err="1">
                          <a:effectLst/>
                        </a:rPr>
                        <a:t>Bankalararası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Mudaraba</a:t>
                      </a:r>
                      <a:r>
                        <a:rPr lang="tr-TR" sz="1800" dirty="0">
                          <a:effectLst/>
                        </a:rPr>
                        <a:t> Yatırımı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err="1">
                          <a:effectLst/>
                        </a:rPr>
                        <a:t>Tekaruz</a:t>
                      </a:r>
                      <a:r>
                        <a:rPr lang="tr-TR" sz="1800" dirty="0">
                          <a:effectLst/>
                        </a:rPr>
                        <a:t>  (</a:t>
                      </a:r>
                      <a:r>
                        <a:rPr lang="tr-TR" sz="1800" dirty="0" err="1">
                          <a:effectLst/>
                        </a:rPr>
                        <a:t>Bankalararası</a:t>
                      </a:r>
                      <a:r>
                        <a:rPr lang="tr-TR" sz="1800" dirty="0">
                          <a:effectLst/>
                        </a:rPr>
                        <a:t> Karşılıklı </a:t>
                      </a:r>
                      <a:r>
                        <a:rPr lang="tr-TR" sz="1800" dirty="0" err="1">
                          <a:effectLst/>
                        </a:rPr>
                        <a:t>Karz</a:t>
                      </a:r>
                      <a:r>
                        <a:rPr lang="tr-TR" sz="1800" dirty="0">
                          <a:effectLst/>
                        </a:rPr>
                        <a:t>) Anlaşması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49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0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br>
              <a:rPr lang="tr-TR" sz="3200" dirty="0" smtClean="0"/>
            </a:br>
            <a:r>
              <a:rPr lang="tr-TR" sz="3200" dirty="0" smtClean="0"/>
              <a:t> Öneriler – Zorunlu Karşılık İşlemleri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317325"/>
              </p:ext>
            </p:extLst>
          </p:nvPr>
        </p:nvGraphicFramePr>
        <p:xfrm>
          <a:off x="2286000" y="2541723"/>
          <a:ext cx="8110727" cy="1991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6635">
                  <a:extLst>
                    <a:ext uri="{9D8B030D-6E8A-4147-A177-3AD203B41FA5}">
                      <a16:colId xmlns:a16="http://schemas.microsoft.com/office/drawing/2014/main" val="907284292"/>
                    </a:ext>
                  </a:extLst>
                </a:gridCol>
                <a:gridCol w="3914092">
                  <a:extLst>
                    <a:ext uri="{9D8B030D-6E8A-4147-A177-3AD203B41FA5}">
                      <a16:colId xmlns:a16="http://schemas.microsoft.com/office/drawing/2014/main" val="1049595808"/>
                    </a:ext>
                  </a:extLst>
                </a:gridCol>
              </a:tblGrid>
              <a:tr h="664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TCMB BANKACILIK SİSTEMİ ÜRÜNLERİ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TCMB’YE ÖNERİLEN ÜRÜNLER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678950"/>
                  </a:ext>
                </a:extLst>
              </a:tr>
              <a:tr h="1327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Zorunlu Karşılık İşlemleri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Enflasyona Endeksli </a:t>
                      </a:r>
                      <a:r>
                        <a:rPr lang="tr-TR" sz="1800" dirty="0" err="1">
                          <a:effectLst/>
                        </a:rPr>
                        <a:t>Karz</a:t>
                      </a:r>
                      <a:r>
                        <a:rPr lang="tr-TR" sz="1800" dirty="0">
                          <a:effectLst/>
                        </a:rPr>
                        <a:t> Sözleşmesi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Emtia Murabahası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38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6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3" y="215561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		Öneriler – Açık Piyasa İşlemleri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18254"/>
              </p:ext>
            </p:extLst>
          </p:nvPr>
        </p:nvGraphicFramePr>
        <p:xfrm>
          <a:off x="2810359" y="1690688"/>
          <a:ext cx="7434020" cy="4463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7852">
                  <a:extLst>
                    <a:ext uri="{9D8B030D-6E8A-4147-A177-3AD203B41FA5}">
                      <a16:colId xmlns:a16="http://schemas.microsoft.com/office/drawing/2014/main" val="1467022569"/>
                    </a:ext>
                  </a:extLst>
                </a:gridCol>
                <a:gridCol w="2883084">
                  <a:extLst>
                    <a:ext uri="{9D8B030D-6E8A-4147-A177-3AD203B41FA5}">
                      <a16:colId xmlns:a16="http://schemas.microsoft.com/office/drawing/2014/main" val="3435018257"/>
                    </a:ext>
                  </a:extLst>
                </a:gridCol>
                <a:gridCol w="2883084">
                  <a:extLst>
                    <a:ext uri="{9D8B030D-6E8A-4147-A177-3AD203B41FA5}">
                      <a16:colId xmlns:a16="http://schemas.microsoft.com/office/drawing/2014/main" val="2563062381"/>
                    </a:ext>
                  </a:extLst>
                </a:gridCol>
              </a:tblGrid>
              <a:tr h="5946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 BANKACILIK SİSTEMİ ÜRÜNLERİ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TCMB’YE ÖNERİLEN ÜRÜNLER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10010"/>
                  </a:ext>
                </a:extLst>
              </a:tr>
              <a:tr h="555659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Açık Piyasa İşlemleri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Repo / Ters Repo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Teminatlı </a:t>
                      </a:r>
                      <a:r>
                        <a:rPr lang="tr-TR" sz="1800" dirty="0" smtClean="0">
                          <a:effectLst/>
                        </a:rPr>
                        <a:t>Murabaha Yöntemi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347611"/>
                  </a:ext>
                </a:extLst>
              </a:tr>
              <a:tr h="833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Likidite Senedi İhracı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>
                          <a:effectLst/>
                        </a:rPr>
                        <a:t>İcare Sukuk İhracı</a:t>
                      </a:r>
                      <a:endParaRPr lang="en-US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>
                          <a:effectLst/>
                        </a:rPr>
                        <a:t>Gelir Ortaklığı Senedi İhracı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724213"/>
                  </a:ext>
                </a:extLst>
              </a:tr>
              <a:tr h="1389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TL Depo Satım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smtClean="0">
                          <a:effectLst/>
                        </a:rPr>
                        <a:t>Teminatlı Murabaha Yöntemi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smtClean="0">
                          <a:effectLst/>
                        </a:rPr>
                        <a:t>Katılım </a:t>
                      </a:r>
                      <a:r>
                        <a:rPr lang="tr-TR" sz="1800" dirty="0">
                          <a:effectLst/>
                        </a:rPr>
                        <a:t>Bankasında Vekâlet Yatırımı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Katılım Bankasında </a:t>
                      </a:r>
                      <a:r>
                        <a:rPr lang="tr-TR" sz="1800" dirty="0" err="1">
                          <a:effectLst/>
                        </a:rPr>
                        <a:t>Mudaraba</a:t>
                      </a:r>
                      <a:r>
                        <a:rPr lang="tr-TR" sz="1800" dirty="0">
                          <a:effectLst/>
                        </a:rPr>
                        <a:t> Yatırımı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110246"/>
                  </a:ext>
                </a:extLst>
              </a:tr>
              <a:tr h="833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TL Depo Alım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Emtia Murabahası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Merkez Bankasında Vekâlet Yatırımı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143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93" y="138069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	   Öneriler – Döviz Piyasası İşlemleri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8006"/>
              </p:ext>
            </p:extLst>
          </p:nvPr>
        </p:nvGraphicFramePr>
        <p:xfrm>
          <a:off x="2626963" y="1650397"/>
          <a:ext cx="7601917" cy="4431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521">
                  <a:extLst>
                    <a:ext uri="{9D8B030D-6E8A-4147-A177-3AD203B41FA5}">
                      <a16:colId xmlns:a16="http://schemas.microsoft.com/office/drawing/2014/main" val="3995300859"/>
                    </a:ext>
                  </a:extLst>
                </a:gridCol>
                <a:gridCol w="2948198">
                  <a:extLst>
                    <a:ext uri="{9D8B030D-6E8A-4147-A177-3AD203B41FA5}">
                      <a16:colId xmlns:a16="http://schemas.microsoft.com/office/drawing/2014/main" val="3808234235"/>
                    </a:ext>
                  </a:extLst>
                </a:gridCol>
                <a:gridCol w="2948198">
                  <a:extLst>
                    <a:ext uri="{9D8B030D-6E8A-4147-A177-3AD203B41FA5}">
                      <a16:colId xmlns:a16="http://schemas.microsoft.com/office/drawing/2014/main" val="4271392148"/>
                    </a:ext>
                  </a:extLst>
                </a:gridCol>
              </a:tblGrid>
              <a:tr h="74947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 BANKACILIK SİSTEMİ ÜRÜNLERİ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TCMB’YE ÖNERİLEN ÜRÜNLER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extLst>
                  <a:ext uri="{0D108BD9-81ED-4DB2-BD59-A6C34878D82A}">
                    <a16:rowId xmlns:a16="http://schemas.microsoft.com/office/drawing/2014/main" val="1652585725"/>
                  </a:ext>
                </a:extLst>
              </a:tr>
              <a:tr h="175125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Döviz Piyasası İşlemleri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Döviz Depo Satım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smtClean="0">
                          <a:effectLst/>
                        </a:rPr>
                        <a:t>Teminatlı Murabaha Yöntemi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smtClean="0">
                          <a:effectLst/>
                        </a:rPr>
                        <a:t>Katılım </a:t>
                      </a:r>
                      <a:r>
                        <a:rPr lang="tr-TR" sz="1800" dirty="0">
                          <a:effectLst/>
                        </a:rPr>
                        <a:t>Bankasında Vekâlet Yatırımı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Katılım Bankasında </a:t>
                      </a:r>
                      <a:r>
                        <a:rPr lang="tr-TR" sz="1800" dirty="0" err="1">
                          <a:effectLst/>
                        </a:rPr>
                        <a:t>Mudaraba</a:t>
                      </a:r>
                      <a:r>
                        <a:rPr lang="tr-TR" sz="1800" dirty="0">
                          <a:effectLst/>
                        </a:rPr>
                        <a:t> Yatırımı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/>
                </a:tc>
                <a:extLst>
                  <a:ext uri="{0D108BD9-81ED-4DB2-BD59-A6C34878D82A}">
                    <a16:rowId xmlns:a16="http://schemas.microsoft.com/office/drawing/2014/main" val="3145964738"/>
                  </a:ext>
                </a:extLst>
              </a:tr>
              <a:tr h="1050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Döviz Depo 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Alım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>
                          <a:effectLst/>
                        </a:rPr>
                        <a:t>Emtia Murabahası</a:t>
                      </a:r>
                      <a:endParaRPr lang="en-US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>
                          <a:effectLst/>
                        </a:rPr>
                        <a:t>Merkez Bankasında Vekâlet Yatırımı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/>
                </a:tc>
                <a:extLst>
                  <a:ext uri="{0D108BD9-81ED-4DB2-BD59-A6C34878D82A}">
                    <a16:rowId xmlns:a16="http://schemas.microsoft.com/office/drawing/2014/main" val="572632810"/>
                  </a:ext>
                </a:extLst>
              </a:tr>
              <a:tr h="749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Türk Lirası Depo Karşılığı Döviz Depo </a:t>
                      </a:r>
                      <a:r>
                        <a:rPr lang="tr-TR" sz="1800" dirty="0" smtClean="0">
                          <a:effectLst/>
                        </a:rPr>
                        <a:t>Satım / TL Karşılığı Döviz Swap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030" marR="490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Murabaha Yöntemiyle Swap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30" marR="49030" marT="0" marB="0"/>
                </a:tc>
                <a:extLst>
                  <a:ext uri="{0D108BD9-81ED-4DB2-BD59-A6C34878D82A}">
                    <a16:rowId xmlns:a16="http://schemas.microsoft.com/office/drawing/2014/main" val="181184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5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26" y="200062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	Öneriler – Son Kredi Mercii İşlemleri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401981"/>
              </p:ext>
            </p:extLst>
          </p:nvPr>
        </p:nvGraphicFramePr>
        <p:xfrm>
          <a:off x="2479728" y="1709110"/>
          <a:ext cx="7640664" cy="4587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212">
                  <a:extLst>
                    <a:ext uri="{9D8B030D-6E8A-4147-A177-3AD203B41FA5}">
                      <a16:colId xmlns:a16="http://schemas.microsoft.com/office/drawing/2014/main" val="3102356234"/>
                    </a:ext>
                  </a:extLst>
                </a:gridCol>
                <a:gridCol w="2963226">
                  <a:extLst>
                    <a:ext uri="{9D8B030D-6E8A-4147-A177-3AD203B41FA5}">
                      <a16:colId xmlns:a16="http://schemas.microsoft.com/office/drawing/2014/main" val="3821729349"/>
                    </a:ext>
                  </a:extLst>
                </a:gridCol>
                <a:gridCol w="2963226">
                  <a:extLst>
                    <a:ext uri="{9D8B030D-6E8A-4147-A177-3AD203B41FA5}">
                      <a16:colId xmlns:a16="http://schemas.microsoft.com/office/drawing/2014/main" val="2597326786"/>
                    </a:ext>
                  </a:extLst>
                </a:gridCol>
              </a:tblGrid>
              <a:tr h="62927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 BANKACILIK SİSTEMİ ÜRÜNLERİ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TCMB’YE ÖNERİLEN ÜRÜNLER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839379833"/>
                  </a:ext>
                </a:extLst>
              </a:tr>
              <a:tr h="205810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Son Kredi Mercii İşlemleri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Geç Likidite Penceresi Depo Satım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tr-TR" sz="1800" dirty="0" smtClean="0">
                          <a:effectLst/>
                        </a:rPr>
                        <a:t>Teminatlı Murabaha Yöntemi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Katılım Bankasında Vekâlet Yatırımı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Katılım Bankasında </a:t>
                      </a:r>
                      <a:r>
                        <a:rPr lang="tr-TR" sz="1800" dirty="0" err="1">
                          <a:effectLst/>
                        </a:rPr>
                        <a:t>Mudaraba</a:t>
                      </a:r>
                      <a:r>
                        <a:rPr lang="tr-TR" sz="1800" dirty="0">
                          <a:effectLst/>
                        </a:rPr>
                        <a:t> Yatırımı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Merkez Bankası Taraflı </a:t>
                      </a:r>
                      <a:r>
                        <a:rPr lang="tr-TR" sz="1800" dirty="0" err="1">
                          <a:effectLst/>
                        </a:rPr>
                        <a:t>Tekaruz</a:t>
                      </a:r>
                      <a:r>
                        <a:rPr lang="tr-TR" sz="1800" dirty="0">
                          <a:effectLst/>
                        </a:rPr>
                        <a:t> Anlaşması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745948965"/>
                  </a:ext>
                </a:extLst>
              </a:tr>
              <a:tr h="588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Geç Likidite Penceresi Repo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 smtClean="0">
                          <a:effectLst/>
                        </a:rPr>
                        <a:t>Teminatlı Murabaha Yöntemi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2605831661"/>
                  </a:ext>
                </a:extLst>
              </a:tr>
              <a:tr h="1176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Gün İçi Limit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Enflasyona Endeksli </a:t>
                      </a:r>
                      <a:r>
                        <a:rPr lang="tr-TR" sz="1800" dirty="0" err="1">
                          <a:effectLst/>
                        </a:rPr>
                        <a:t>Karz</a:t>
                      </a:r>
                      <a:r>
                        <a:rPr lang="tr-TR" sz="1800" dirty="0">
                          <a:effectLst/>
                        </a:rPr>
                        <a:t> Sözleşmesi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800" dirty="0">
                          <a:effectLst/>
                        </a:rPr>
                        <a:t>Merkez Bankası Taraflı </a:t>
                      </a:r>
                      <a:r>
                        <a:rPr lang="tr-TR" sz="1800" dirty="0" err="1">
                          <a:effectLst/>
                        </a:rPr>
                        <a:t>Tekaruz</a:t>
                      </a:r>
                      <a:r>
                        <a:rPr lang="tr-TR" sz="1800" dirty="0">
                          <a:effectLst/>
                        </a:rPr>
                        <a:t> Anlaşması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64095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5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17543" cy="5966359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>TCMB’nin </a:t>
            </a:r>
            <a:r>
              <a:rPr lang="tr-TR" sz="3200" dirty="0"/>
              <a:t>Konvansiyonel Bankacılık Sistemi Üzerinden Para Politikası Yönetimi</a:t>
            </a:r>
            <a:endParaRPr lang="en-US" sz="3200" dirty="0"/>
          </a:p>
        </p:txBody>
      </p:sp>
      <p:grpSp>
        <p:nvGrpSpPr>
          <p:cNvPr id="55" name="Canvas 707"/>
          <p:cNvGrpSpPr/>
          <p:nvPr/>
        </p:nvGrpSpPr>
        <p:grpSpPr>
          <a:xfrm>
            <a:off x="4401520" y="0"/>
            <a:ext cx="7578670" cy="6858000"/>
            <a:chOff x="0" y="0"/>
            <a:chExt cx="5219700" cy="6976110"/>
          </a:xfrm>
        </p:grpSpPr>
        <p:sp>
          <p:nvSpPr>
            <p:cNvPr id="56" name="Rectangle 55"/>
            <p:cNvSpPr/>
            <p:nvPr/>
          </p:nvSpPr>
          <p:spPr>
            <a:xfrm>
              <a:off x="0" y="0"/>
              <a:ext cx="5219700" cy="6976110"/>
            </a:xfrm>
            <a:prstGeom prst="rect">
              <a:avLst/>
            </a:prstGeom>
          </p:spPr>
        </p:sp>
        <p:sp>
          <p:nvSpPr>
            <p:cNvPr id="57" name="Rectangle 56"/>
            <p:cNvSpPr/>
            <p:nvPr/>
          </p:nvSpPr>
          <p:spPr>
            <a:xfrm>
              <a:off x="1328469" y="1300483"/>
              <a:ext cx="2432648" cy="14181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tr-TR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TL/Döviz </a:t>
              </a:r>
              <a:r>
                <a:rPr lang="tr-TR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Depo Alım/Satım ve GLP Depo</a:t>
              </a:r>
              <a:endParaRPr lang="en-US" sz="1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Repo/Ters Repo</a:t>
              </a:r>
              <a:endParaRPr lang="en-US" sz="1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TL Depo Karşılığı Döviz Depo</a:t>
              </a:r>
              <a:endParaRPr lang="en-US" sz="1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Gün İçi Limit (GİL)</a:t>
              </a:r>
              <a:endParaRPr lang="en-US" sz="1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Zorunlu Karşılık</a:t>
              </a:r>
              <a:endParaRPr lang="en-US" sz="1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661587" y="4611574"/>
              <a:ext cx="648756" cy="55073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İthal Mal Talebi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7861" y="66408"/>
              <a:ext cx="2191313" cy="34290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MERKEZ BANKASI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65666" y="2943046"/>
              <a:ext cx="719400" cy="4762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Zorunlu Karşılıklar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588444" y="409206"/>
              <a:ext cx="10318" cy="2516974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>
              <a:off x="2625635" y="935389"/>
              <a:ext cx="12966" cy="2312247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3" name="Rectangle 62"/>
            <p:cNvSpPr/>
            <p:nvPr/>
          </p:nvSpPr>
          <p:spPr>
            <a:xfrm>
              <a:off x="1896195" y="6735699"/>
              <a:ext cx="1457325" cy="2339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ENFLASYON</a:t>
              </a:r>
              <a:endPara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358961" y="3603714"/>
              <a:ext cx="714375" cy="6083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Banka Kredi Rezervleri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83124" y="3260628"/>
              <a:ext cx="633906" cy="900288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Banka Kredi Faiz Oranları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1712116" y="3428019"/>
              <a:ext cx="1" cy="16892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>
            <a:xfrm>
              <a:off x="2070638" y="3841442"/>
              <a:ext cx="195234" cy="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>
            <a:xfrm flipH="1">
              <a:off x="3605349" y="747610"/>
              <a:ext cx="15675" cy="2816547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9" name="Rectangle 68"/>
            <p:cNvSpPr/>
            <p:nvPr/>
          </p:nvSpPr>
          <p:spPr>
            <a:xfrm>
              <a:off x="1862857" y="4611233"/>
              <a:ext cx="663686" cy="54532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Yurtiçi Mal Talebi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71091" y="5409550"/>
              <a:ext cx="1452723" cy="5334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Toplam Talep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581951" y="5250563"/>
              <a:ext cx="0" cy="13236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>
              <a:off x="1890232" y="6097199"/>
              <a:ext cx="671740" cy="46744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Yurtiçi Fiyatlar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638601" y="6097201"/>
              <a:ext cx="671740" cy="46744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İthalat Fiyatları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150423" y="5255893"/>
              <a:ext cx="860315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>
            <a:xfrm>
              <a:off x="2206319" y="6585597"/>
              <a:ext cx="1" cy="15963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2156400" y="5190481"/>
              <a:ext cx="0" cy="7090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>
            <a:xfrm flipH="1">
              <a:off x="3009126" y="5190481"/>
              <a:ext cx="1612" cy="6514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>
            <a:xfrm flipH="1">
              <a:off x="3250232" y="6800721"/>
              <a:ext cx="10438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>
            <a:xfrm>
              <a:off x="2959437" y="6569832"/>
              <a:ext cx="5168" cy="16628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>
            <a:xfrm>
              <a:off x="1282324" y="1168922"/>
              <a:ext cx="2545764" cy="792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1276609" y="1155930"/>
              <a:ext cx="19227" cy="312361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>
            <a:xfrm flipH="1">
              <a:off x="3811856" y="1176749"/>
              <a:ext cx="7724" cy="3103338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>
            <a:xfrm>
              <a:off x="1282324" y="4279715"/>
              <a:ext cx="252136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84" name="Rectangle 83"/>
            <p:cNvSpPr/>
            <p:nvPr/>
          </p:nvSpPr>
          <p:spPr>
            <a:xfrm>
              <a:off x="1661070" y="1044602"/>
              <a:ext cx="1756410" cy="255905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Konvansiyonel Finansal Sistem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872685" y="220735"/>
              <a:ext cx="5956" cy="6698785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>
              <a:off x="872685" y="6941582"/>
              <a:ext cx="1053252" cy="0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>
            <a:xfrm>
              <a:off x="2224422" y="5953869"/>
              <a:ext cx="1680" cy="14333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8" name="Rectangle 87"/>
            <p:cNvSpPr/>
            <p:nvPr/>
          </p:nvSpPr>
          <p:spPr>
            <a:xfrm>
              <a:off x="1818287" y="606811"/>
              <a:ext cx="1505527" cy="290195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Politika Faiz Oranı</a:t>
              </a:r>
              <a:endParaRPr lang="en-US" sz="14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2570771" y="397211"/>
              <a:ext cx="5812" cy="202748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>
              <a:off x="908989" y="220756"/>
              <a:ext cx="542279" cy="854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>
              <a:off x="1413934" y="220714"/>
              <a:ext cx="102799" cy="1514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2" name="Rectangle 91"/>
            <p:cNvSpPr/>
            <p:nvPr/>
          </p:nvSpPr>
          <p:spPr>
            <a:xfrm>
              <a:off x="3131341" y="3572913"/>
              <a:ext cx="601323" cy="63121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Nominal Döviz Kuru</a:t>
              </a:r>
              <a:endParaRPr lang="en-US" sz="1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3561104" y="4182655"/>
              <a:ext cx="20620" cy="226384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>
            <a:xfrm flipH="1">
              <a:off x="3310341" y="6446969"/>
              <a:ext cx="271383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>
              <a:off x="1631551" y="4420840"/>
              <a:ext cx="0" cy="236810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>
            <a:xfrm flipV="1">
              <a:off x="1631551" y="6788443"/>
              <a:ext cx="231306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>
            <a:xfrm flipV="1">
              <a:off x="2917030" y="3836082"/>
              <a:ext cx="204787" cy="565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3418290" y="4910930"/>
              <a:ext cx="11430" cy="127046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3323814" y="4919686"/>
              <a:ext cx="94476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>
            <a:xfrm flipH="1">
              <a:off x="3297276" y="6182213"/>
              <a:ext cx="127207" cy="907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>
            <a:xfrm>
              <a:off x="2456436" y="4188347"/>
              <a:ext cx="5410" cy="40038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>
            <a:xfrm>
              <a:off x="3186874" y="4182970"/>
              <a:ext cx="1" cy="40576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>
              <a:off x="1648546" y="4426814"/>
              <a:ext cx="667213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>
            <a:xfrm flipV="1">
              <a:off x="2315759" y="4188032"/>
              <a:ext cx="0" cy="23811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>
            <a:xfrm>
              <a:off x="3342439" y="747710"/>
              <a:ext cx="269169" cy="0"/>
            </a:xfrm>
            <a:prstGeom prst="line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</p:grpSp>
      <p:sp>
        <p:nvSpPr>
          <p:cNvPr id="3" name="Rectangle 2"/>
          <p:cNvSpPr/>
          <p:nvPr/>
        </p:nvSpPr>
        <p:spPr>
          <a:xfrm>
            <a:off x="955490" y="6137136"/>
            <a:ext cx="32971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TCMB, 2013b ve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86" y="347434"/>
            <a:ext cx="3756151" cy="5952998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>TCMB’nin İkili (Dual) Finansal Sistem Üzerinden Para Politikası Yönetimine Farklı Bir Yaklaşım</a:t>
            </a:r>
            <a:endParaRPr lang="en-US" sz="3200" dirty="0"/>
          </a:p>
        </p:txBody>
      </p:sp>
      <p:grpSp>
        <p:nvGrpSpPr>
          <p:cNvPr id="92" name="Canvas 1626"/>
          <p:cNvGrpSpPr/>
          <p:nvPr/>
        </p:nvGrpSpPr>
        <p:grpSpPr>
          <a:xfrm>
            <a:off x="4998567" y="-73317"/>
            <a:ext cx="7074976" cy="6858000"/>
            <a:chOff x="0" y="0"/>
            <a:chExt cx="5252720" cy="7345045"/>
          </a:xfrm>
        </p:grpSpPr>
        <p:sp>
          <p:nvSpPr>
            <p:cNvPr id="93" name="Rectangle 92"/>
            <p:cNvSpPr/>
            <p:nvPr/>
          </p:nvSpPr>
          <p:spPr>
            <a:xfrm>
              <a:off x="0" y="0"/>
              <a:ext cx="5252720" cy="7345045"/>
            </a:xfrm>
            <a:prstGeom prst="rect">
              <a:avLst/>
            </a:prstGeom>
          </p:spPr>
        </p:sp>
        <p:sp>
          <p:nvSpPr>
            <p:cNvPr id="94" name="Rectangle 93"/>
            <p:cNvSpPr/>
            <p:nvPr/>
          </p:nvSpPr>
          <p:spPr>
            <a:xfrm>
              <a:off x="2625572" y="1289367"/>
              <a:ext cx="2485076" cy="13595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tr-TR" sz="600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900" dirty="0" smtClean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Emtia 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Murabahası/Vekâlet/</a:t>
              </a: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Mudaraba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/</a:t>
              </a: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Tekaruz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 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Teminatlı Emtia Murabahası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Murabaha Yöntemi ile Swap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Enf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. Endeksli </a:t>
              </a: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Karz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 Sözleşmesi ile GİL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Enf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. Endeksli </a:t>
              </a:r>
              <a:r>
                <a:rPr lang="tr-TR" sz="900" dirty="0" err="1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Karz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 Sözleşmesi ile Zorunlu Karşılık 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7072" y="1289366"/>
              <a:ext cx="2366626" cy="13625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tr-TR" sz="800" dirty="0" smtClean="0">
                <a:solidFill>
                  <a:srgbClr val="1F4E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900" dirty="0" smtClean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TL/Döviz Depo </a:t>
              </a: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Alım/Satım ve GLP Depo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Repo/Ters Repo/GLP Repo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TL Depo Karşılığı Döviz Depo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Gün İçi Limit (GİL)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9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Zorunlu Karşılık</a:t>
              </a:r>
              <a:endParaRPr lang="en-US" sz="9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tr-TR" sz="1200" dirty="0">
                  <a:solidFill>
                    <a:srgbClr val="1F4E79"/>
                  </a:solidFill>
                  <a:effectLst/>
                  <a:latin typeface="Times New Roman" panose="02020603050405020304" pitchFamily="18" charset="0"/>
                  <a:ea typeface="DengXian"/>
                </a:rPr>
                <a:t> </a:t>
              </a:r>
              <a:endParaRPr lang="en-US" sz="12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615592" y="4915055"/>
              <a:ext cx="648756" cy="55073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İthal Mal Talebi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602551" y="19810"/>
              <a:ext cx="1901727" cy="34290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MERKEZ BANKASI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21512" y="2873061"/>
              <a:ext cx="1512188" cy="29051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Politika Faiz Oranı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92404" y="2863447"/>
              <a:ext cx="1623258" cy="319197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Politika Getiri Oranı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1187" y="3192421"/>
              <a:ext cx="719400" cy="4762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Zorunlu Karşılıklar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29862" y="202546"/>
              <a:ext cx="0" cy="2983281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>
            <a:xfrm>
              <a:off x="1268394" y="3204049"/>
              <a:ext cx="7869" cy="39692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>
            <a:xfrm>
              <a:off x="3772003" y="3185582"/>
              <a:ext cx="5409" cy="12760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4" name="Straight Arrow Connector 103"/>
            <p:cNvCxnSpPr/>
            <p:nvPr/>
          </p:nvCxnSpPr>
          <p:spPr>
            <a:xfrm>
              <a:off x="2289024" y="988353"/>
              <a:ext cx="0" cy="1875094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5" name="Straight Arrow Connector 104"/>
            <p:cNvCxnSpPr/>
            <p:nvPr/>
          </p:nvCxnSpPr>
          <p:spPr>
            <a:xfrm>
              <a:off x="2752509" y="980223"/>
              <a:ext cx="0" cy="1883202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>
              <a:off x="1855104" y="7029076"/>
              <a:ext cx="1421167" cy="2721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ENFLASYON</a:t>
              </a:r>
              <a:endPara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370541" y="3722774"/>
              <a:ext cx="787307" cy="75538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Katılım Bankası Kredi Rezervi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482924" y="3341925"/>
              <a:ext cx="686183" cy="114434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1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Katılım Bankası Fon </a:t>
              </a:r>
              <a:r>
                <a:rPr lang="tr-TR" sz="1100" dirty="0" err="1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Kullandırım</a:t>
              </a:r>
              <a:r>
                <a:rPr lang="tr-TR" sz="11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 Kâr Oranları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4482" y="3831225"/>
              <a:ext cx="714375" cy="568799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Banka Kredi Rezervleri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39262" y="3624416"/>
              <a:ext cx="663216" cy="786137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r-TR" sz="12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Banka Kredi Faiz Oranları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>
              <a:off x="2946152" y="954216"/>
              <a:ext cx="16979" cy="289946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12" name="Rectangle 111"/>
            <p:cNvSpPr/>
            <p:nvPr/>
          </p:nvSpPr>
          <p:spPr>
            <a:xfrm>
              <a:off x="4370353" y="3192425"/>
              <a:ext cx="787939" cy="47561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Zorunlu Karşılıklar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H="1">
              <a:off x="4871155" y="202550"/>
              <a:ext cx="5832" cy="2976698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>
            <a:xfrm>
              <a:off x="321040" y="202552"/>
              <a:ext cx="1390057" cy="59"/>
            </a:xfrm>
            <a:prstGeom prst="line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15" name="Straight Connector 114"/>
            <p:cNvCxnSpPr>
              <a:stCxn id="97" idx="3"/>
            </p:cNvCxnSpPr>
            <p:nvPr/>
          </p:nvCxnSpPr>
          <p:spPr>
            <a:xfrm>
              <a:off x="3504278" y="191224"/>
              <a:ext cx="1372709" cy="11350"/>
            </a:xfrm>
            <a:prstGeom prst="line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>
            <a:xfrm>
              <a:off x="4863482" y="3682758"/>
              <a:ext cx="0" cy="19270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4228937" y="4007982"/>
              <a:ext cx="108278" cy="950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>
            <a:xfrm>
              <a:off x="329867" y="3677394"/>
              <a:ext cx="1" cy="16892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>
            <a:xfrm>
              <a:off x="756159" y="3982622"/>
              <a:ext cx="165353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0" name="Rectangle 119"/>
            <p:cNvSpPr/>
            <p:nvPr/>
          </p:nvSpPr>
          <p:spPr>
            <a:xfrm>
              <a:off x="2615592" y="3864748"/>
              <a:ext cx="635689" cy="576214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</a:rPr>
                <a:t>Nominal Döviz Kuru</a:t>
              </a:r>
              <a:endParaRPr lang="en-US" sz="12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21" name="Straight Arrow Connector 120"/>
            <p:cNvCxnSpPr>
              <a:endCxn id="158" idx="0"/>
            </p:cNvCxnSpPr>
            <p:nvPr/>
          </p:nvCxnSpPr>
          <p:spPr>
            <a:xfrm>
              <a:off x="2104245" y="980223"/>
              <a:ext cx="13279" cy="287367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2" name="Rectangle 121"/>
            <p:cNvSpPr/>
            <p:nvPr/>
          </p:nvSpPr>
          <p:spPr>
            <a:xfrm>
              <a:off x="1816862" y="4914714"/>
              <a:ext cx="663686" cy="54532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Yurtiçi Mal Talebi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824812" y="5753174"/>
              <a:ext cx="1452723" cy="42142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Toplam Talep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2535561" y="5554044"/>
              <a:ext cx="0" cy="17130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5" name="Rectangle 124"/>
            <p:cNvSpPr/>
            <p:nvPr/>
          </p:nvSpPr>
          <p:spPr>
            <a:xfrm>
              <a:off x="1844237" y="6400680"/>
              <a:ext cx="671740" cy="46744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Yurtiçi Fiyatlar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92606" y="6400682"/>
              <a:ext cx="671740" cy="46744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İthalat Fiyatları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2104428" y="5559374"/>
              <a:ext cx="860315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>
            <a:xfrm>
              <a:off x="2160324" y="6889078"/>
              <a:ext cx="1" cy="159635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>
            <a:xfrm>
              <a:off x="2110405" y="5493962"/>
              <a:ext cx="0" cy="7090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>
            <a:xfrm flipH="1">
              <a:off x="2963131" y="5493962"/>
              <a:ext cx="1612" cy="6514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3204237" y="7104202"/>
              <a:ext cx="10438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3264348" y="6632687"/>
              <a:ext cx="200339" cy="42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3" name="Straight Arrow Connector 132"/>
            <p:cNvCxnSpPr/>
            <p:nvPr/>
          </p:nvCxnSpPr>
          <p:spPr>
            <a:xfrm>
              <a:off x="2913442" y="6873313"/>
              <a:ext cx="5168" cy="16628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3064678" y="4689409"/>
              <a:ext cx="6846" cy="225646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 flipV="1">
              <a:off x="0" y="1102175"/>
              <a:ext cx="2480355" cy="16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>
              <a:off x="9" y="1102322"/>
              <a:ext cx="4" cy="3428001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>
              <a:off x="2480548" y="1102304"/>
              <a:ext cx="16829" cy="342775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>
            <a:xfrm flipV="1">
              <a:off x="9" y="4530056"/>
              <a:ext cx="2497174" cy="3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>
            <a:xfrm>
              <a:off x="2535562" y="1102175"/>
              <a:ext cx="2661246" cy="0"/>
            </a:xfrm>
            <a:prstGeom prst="line">
              <a:avLst/>
            </a:prstGeom>
            <a:noFill/>
            <a:ln w="190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>
            <a:xfrm>
              <a:off x="2547619" y="1102313"/>
              <a:ext cx="5024" cy="3427743"/>
            </a:xfrm>
            <a:prstGeom prst="line">
              <a:avLst/>
            </a:prstGeom>
            <a:noFill/>
            <a:ln w="190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5197213" y="1102451"/>
              <a:ext cx="7278" cy="3412487"/>
            </a:xfrm>
            <a:prstGeom prst="line">
              <a:avLst/>
            </a:prstGeom>
            <a:noFill/>
            <a:ln w="190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sp>
          <p:nvSpPr>
            <p:cNvPr id="142" name="Rectangle 141"/>
            <p:cNvSpPr/>
            <p:nvPr/>
          </p:nvSpPr>
          <p:spPr>
            <a:xfrm>
              <a:off x="2913442" y="1033437"/>
              <a:ext cx="1889802" cy="255270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Faizsiz Finansal Sistem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V="1">
              <a:off x="2552594" y="4515009"/>
              <a:ext cx="2651801" cy="15077"/>
            </a:xfrm>
            <a:prstGeom prst="line">
              <a:avLst/>
            </a:prstGeom>
            <a:noFill/>
            <a:ln w="190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sp>
          <p:nvSpPr>
            <p:cNvPr id="144" name="Rectangle 143"/>
            <p:cNvSpPr/>
            <p:nvPr/>
          </p:nvSpPr>
          <p:spPr>
            <a:xfrm>
              <a:off x="403915" y="1033462"/>
              <a:ext cx="1756410" cy="255905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Konvansiyonel Finansal Sistem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45" name="Straight Connector 144"/>
            <p:cNvCxnSpPr/>
            <p:nvPr/>
          </p:nvCxnSpPr>
          <p:spPr>
            <a:xfrm flipH="1">
              <a:off x="826625" y="329814"/>
              <a:ext cx="29330" cy="689450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>
            <a:xfrm>
              <a:off x="832646" y="7234560"/>
              <a:ext cx="1047296" cy="10892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>
            <a:xfrm>
              <a:off x="4276281" y="330454"/>
              <a:ext cx="34429" cy="688653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>
            <a:xfrm>
              <a:off x="3321813" y="7234504"/>
              <a:ext cx="971683" cy="56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>
            <a:xfrm>
              <a:off x="2178257" y="6202423"/>
              <a:ext cx="1680" cy="198257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50" name="Rectangle 149"/>
            <p:cNvSpPr/>
            <p:nvPr/>
          </p:nvSpPr>
          <p:spPr>
            <a:xfrm>
              <a:off x="1775382" y="664022"/>
              <a:ext cx="1599319" cy="29019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Calibri" panose="020F0502020204030204" pitchFamily="34" charset="0"/>
                </a:rPr>
                <a:t>Politika Oranı</a:t>
              </a:r>
              <a:endParaRPr lang="en-US" sz="120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>
              <a:off x="2556408" y="372239"/>
              <a:ext cx="0" cy="286139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>
            <a:xfrm>
              <a:off x="855889" y="329814"/>
              <a:ext cx="682502" cy="5540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>
            <a:xfrm flipH="1">
              <a:off x="3506043" y="335354"/>
              <a:ext cx="752359" cy="144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Arrow Connector 153"/>
            <p:cNvCxnSpPr/>
            <p:nvPr/>
          </p:nvCxnSpPr>
          <p:spPr>
            <a:xfrm>
              <a:off x="1425031" y="329814"/>
              <a:ext cx="187056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>
            <a:xfrm flipH="1" flipV="1">
              <a:off x="3482924" y="328644"/>
              <a:ext cx="219843" cy="6854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>
            <a:xfrm flipV="1">
              <a:off x="1650175" y="3677190"/>
              <a:ext cx="1781175" cy="516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57" name="Straight Arrow Connector 156"/>
            <p:cNvCxnSpPr/>
            <p:nvPr/>
          </p:nvCxnSpPr>
          <p:spPr>
            <a:xfrm flipH="1">
              <a:off x="1983792" y="4696872"/>
              <a:ext cx="92" cy="205284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58" name="Rectangle 157"/>
            <p:cNvSpPr/>
            <p:nvPr/>
          </p:nvSpPr>
          <p:spPr>
            <a:xfrm>
              <a:off x="1816862" y="3853898"/>
              <a:ext cx="601323" cy="580098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tr-TR" sz="1200" dirty="0">
                  <a:effectLst/>
                  <a:ea typeface="Calibri" panose="020F0502020204030204" pitchFamily="34" charset="0"/>
                </a:rPr>
                <a:t>Nominal Döviz Kuru</a:t>
              </a:r>
              <a:endParaRPr lang="en-US" sz="12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flipV="1">
              <a:off x="1276362" y="4697187"/>
              <a:ext cx="2539427" cy="1330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>
            <a:xfrm flipV="1">
              <a:off x="1276362" y="4410442"/>
              <a:ext cx="0" cy="299765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>
            <a:xfrm flipV="1">
              <a:off x="3815789" y="4383132"/>
              <a:ext cx="1" cy="314055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>
            <a:xfrm>
              <a:off x="2933437" y="4410442"/>
              <a:ext cx="0" cy="28646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2104244" y="4410699"/>
              <a:ext cx="28" cy="306021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>
            <a:xfrm>
              <a:off x="3442251" y="4137251"/>
              <a:ext cx="14288" cy="249585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251281" y="4137487"/>
              <a:ext cx="190970" cy="411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>
            <a:xfrm flipV="1">
              <a:off x="2271766" y="4780204"/>
              <a:ext cx="1404937" cy="549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693287" y="4774449"/>
              <a:ext cx="10225" cy="1976195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8" name="Straight Arrow Connector 167"/>
            <p:cNvCxnSpPr/>
            <p:nvPr/>
          </p:nvCxnSpPr>
          <p:spPr>
            <a:xfrm flipH="1">
              <a:off x="3264346" y="6750997"/>
              <a:ext cx="439166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 flipV="1">
              <a:off x="2271412" y="4427068"/>
              <a:ext cx="177" cy="365842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0" name="Straight Connector 169"/>
            <p:cNvCxnSpPr/>
            <p:nvPr/>
          </p:nvCxnSpPr>
          <p:spPr>
            <a:xfrm>
              <a:off x="1131062" y="4427068"/>
              <a:ext cx="0" cy="266634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1" name="Straight Arrow Connector 170"/>
            <p:cNvCxnSpPr/>
            <p:nvPr/>
          </p:nvCxnSpPr>
          <p:spPr>
            <a:xfrm>
              <a:off x="1131062" y="7085198"/>
              <a:ext cx="685800" cy="8163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>
            <a:xfrm>
              <a:off x="4002850" y="4392634"/>
              <a:ext cx="0" cy="268221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3" name="Straight Arrow Connector 172"/>
            <p:cNvCxnSpPr/>
            <p:nvPr/>
          </p:nvCxnSpPr>
          <p:spPr>
            <a:xfrm flipH="1">
              <a:off x="3336101" y="7075222"/>
              <a:ext cx="67151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4" name="Straight Arrow Connector 173"/>
            <p:cNvCxnSpPr/>
            <p:nvPr/>
          </p:nvCxnSpPr>
          <p:spPr>
            <a:xfrm flipV="1">
              <a:off x="1612075" y="3912317"/>
              <a:ext cx="204787" cy="565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>
            <a:xfrm flipV="1">
              <a:off x="3277819" y="3903452"/>
              <a:ext cx="186868" cy="886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>
            <a:xfrm>
              <a:off x="3372295" y="5214411"/>
              <a:ext cx="11430" cy="1270461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>
            <a:xfrm>
              <a:off x="3277819" y="5223167"/>
              <a:ext cx="94476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8" name="Straight Arrow Connector 177"/>
            <p:cNvCxnSpPr/>
            <p:nvPr/>
          </p:nvCxnSpPr>
          <p:spPr>
            <a:xfrm flipH="1">
              <a:off x="3251281" y="6485694"/>
              <a:ext cx="127207" cy="907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79" name="Straight Arrow Connector 178"/>
            <p:cNvCxnSpPr>
              <a:stCxn id="158" idx="3"/>
            </p:cNvCxnSpPr>
            <p:nvPr/>
          </p:nvCxnSpPr>
          <p:spPr>
            <a:xfrm flipV="1">
              <a:off x="2418185" y="4126631"/>
              <a:ext cx="186655" cy="17316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  <p:sp>
        <p:nvSpPr>
          <p:cNvPr id="3" name="Rectangle 2"/>
          <p:cNvSpPr/>
          <p:nvPr/>
        </p:nvSpPr>
        <p:spPr>
          <a:xfrm>
            <a:off x="639669" y="6183720"/>
            <a:ext cx="329712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TCMB, 2013b ve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TCMB’nin Bankacılık Çerçevesindeki Araç ve Amaçları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941955"/>
              </p:ext>
            </p:extLst>
          </p:nvPr>
        </p:nvGraphicFramePr>
        <p:xfrm>
          <a:off x="1901022" y="1794107"/>
          <a:ext cx="9880170" cy="4675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848">
                  <a:extLst>
                    <a:ext uri="{9D8B030D-6E8A-4147-A177-3AD203B41FA5}">
                      <a16:colId xmlns:a16="http://schemas.microsoft.com/office/drawing/2014/main" val="2585461687"/>
                    </a:ext>
                  </a:extLst>
                </a:gridCol>
                <a:gridCol w="3913532">
                  <a:extLst>
                    <a:ext uri="{9D8B030D-6E8A-4147-A177-3AD203B41FA5}">
                      <a16:colId xmlns:a16="http://schemas.microsoft.com/office/drawing/2014/main" val="494453515"/>
                    </a:ext>
                  </a:extLst>
                </a:gridCol>
                <a:gridCol w="4207790">
                  <a:extLst>
                    <a:ext uri="{9D8B030D-6E8A-4147-A177-3AD203B41FA5}">
                      <a16:colId xmlns:a16="http://schemas.microsoft.com/office/drawing/2014/main" val="4122105177"/>
                    </a:ext>
                  </a:extLst>
                </a:gridCol>
              </a:tblGrid>
              <a:tr h="811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Konvansiyonel Bankacılık Çerçevesi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Faizsiz Bankacılık Çerçevesi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69415"/>
                  </a:ext>
                </a:extLst>
              </a:tr>
              <a:tr h="25219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ARAÇLAR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Politika Faizi Oranı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Likidite Yönetimi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Faiz Koridoru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Zorunlu Karşılıklar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Politika Getiri Oranı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Faizsiz Likidite Yönetimi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Getiri Koridoru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Faiz Kazandırmayan Zorunlu Karşılıklar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8745767"/>
                  </a:ext>
                </a:extLst>
              </a:tr>
              <a:tr h="12388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AMAÇLAR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 Fiyat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İstikrarı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 Finansal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İstikrar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Üretim Artışıyla Fiyat İstikrarı 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tr-T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Reel Sektörü Teşvikle Finansal İstikrar, Büyüme ve Paylaşımda Adalet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465499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87439" y="6469304"/>
            <a:ext cx="365394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TCMB, 2013b: 12 ve Yazar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870" y="348712"/>
            <a:ext cx="5172971" cy="720671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		</a:t>
            </a:r>
            <a:r>
              <a:rPr lang="tr-TR" sz="2200" b="1" dirty="0" smtClean="0"/>
              <a:t>Malezya Para Piyasası Ürünleri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87018" y="1325319"/>
          <a:ext cx="5844779" cy="5407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932">
                  <a:extLst>
                    <a:ext uri="{9D8B030D-6E8A-4147-A177-3AD203B41FA5}">
                      <a16:colId xmlns:a16="http://schemas.microsoft.com/office/drawing/2014/main" val="1606188533"/>
                    </a:ext>
                  </a:extLst>
                </a:gridCol>
                <a:gridCol w="1319274">
                  <a:extLst>
                    <a:ext uri="{9D8B030D-6E8A-4147-A177-3AD203B41FA5}">
                      <a16:colId xmlns:a16="http://schemas.microsoft.com/office/drawing/2014/main" val="3305632872"/>
                    </a:ext>
                  </a:extLst>
                </a:gridCol>
                <a:gridCol w="1177096">
                  <a:extLst>
                    <a:ext uri="{9D8B030D-6E8A-4147-A177-3AD203B41FA5}">
                      <a16:colId xmlns:a16="http://schemas.microsoft.com/office/drawing/2014/main" val="1201554542"/>
                    </a:ext>
                  </a:extLst>
                </a:gridCol>
                <a:gridCol w="1380744">
                  <a:extLst>
                    <a:ext uri="{9D8B030D-6E8A-4147-A177-3AD203B41FA5}">
                      <a16:colId xmlns:a16="http://schemas.microsoft.com/office/drawing/2014/main" val="3068535741"/>
                    </a:ext>
                  </a:extLst>
                </a:gridCol>
                <a:gridCol w="1347733">
                  <a:extLst>
                    <a:ext uri="{9D8B030D-6E8A-4147-A177-3AD203B41FA5}">
                      <a16:colId xmlns:a16="http://schemas.microsoft.com/office/drawing/2014/main" val="1470231978"/>
                    </a:ext>
                  </a:extLst>
                </a:gridCol>
              </a:tblGrid>
              <a:tr h="518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ÜRÜN ADI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SÖZLEŞME TÜRÜ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VADESİ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UYGULAMA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028593"/>
                  </a:ext>
                </a:extLst>
              </a:tr>
              <a:tr h="864014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MALEZYA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Bankalararası Mudaraba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Mudaraba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Gecelikten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 yıla kadar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Bankalararası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056154"/>
                  </a:ext>
                </a:extLst>
              </a:tr>
              <a:tr h="864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Vedia Kabulü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Vedia (Emanet)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Gecelikten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 aya kadar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MB-İB Arası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4934667"/>
                  </a:ext>
                </a:extLst>
              </a:tr>
              <a:tr h="739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Emtia Murabahası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Teverruk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 haftadan 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 aya kadar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Bankalararası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MB-İB Arası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174370"/>
                  </a:ext>
                </a:extLst>
              </a:tr>
              <a:tr h="694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Vekâlet Yatırımı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Vekâlet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 aydan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 aya kadar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Bankalararası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MB-İB Arası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508035"/>
                  </a:ext>
                </a:extLst>
              </a:tr>
              <a:tr h="864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Rehin Anlaşması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Karz</a:t>
                      </a:r>
                      <a:r>
                        <a:rPr lang="tr-TR" sz="1400" dirty="0">
                          <a:effectLst/>
                        </a:rPr>
                        <a:t>-ı </a:t>
                      </a:r>
                      <a:r>
                        <a:rPr lang="tr-TR" sz="1400" dirty="0" err="1">
                          <a:effectLst/>
                        </a:rPr>
                        <a:t>Hasen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 haftadan 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 aya kadar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Bankalararası</a:t>
                      </a:r>
                      <a:endParaRPr lang="en-US" sz="14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MB-İB Arası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470165"/>
                  </a:ext>
                </a:extLst>
              </a:tr>
              <a:tr h="864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Sat/Geri Satın Al </a:t>
                      </a:r>
                      <a:endParaRPr lang="en-US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(İslami Repo)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effectLst/>
                        </a:rPr>
                        <a:t>Bey’ul</a:t>
                      </a:r>
                      <a:r>
                        <a:rPr lang="tr-TR" sz="1400" dirty="0" smtClean="0">
                          <a:effectLst/>
                        </a:rPr>
                        <a:t>-ine ve </a:t>
                      </a:r>
                      <a:r>
                        <a:rPr lang="tr-TR" sz="1400" dirty="0" err="1" smtClean="0">
                          <a:effectLst/>
                        </a:rPr>
                        <a:t>Vaad</a:t>
                      </a:r>
                      <a:r>
                        <a:rPr lang="tr-TR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Gecelikten 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 aya kadar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MB-İB Arası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14216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728008" y="1294536"/>
          <a:ext cx="5158740" cy="5377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422">
                  <a:extLst>
                    <a:ext uri="{9D8B030D-6E8A-4147-A177-3AD203B41FA5}">
                      <a16:colId xmlns:a16="http://schemas.microsoft.com/office/drawing/2014/main" val="69050693"/>
                    </a:ext>
                  </a:extLst>
                </a:gridCol>
                <a:gridCol w="1394848">
                  <a:extLst>
                    <a:ext uri="{9D8B030D-6E8A-4147-A177-3AD203B41FA5}">
                      <a16:colId xmlns:a16="http://schemas.microsoft.com/office/drawing/2014/main" val="2459386078"/>
                    </a:ext>
                  </a:extLst>
                </a:gridCol>
                <a:gridCol w="1015139">
                  <a:extLst>
                    <a:ext uri="{9D8B030D-6E8A-4147-A177-3AD203B41FA5}">
                      <a16:colId xmlns:a16="http://schemas.microsoft.com/office/drawing/2014/main" val="3209593636"/>
                    </a:ext>
                  </a:extLst>
                </a:gridCol>
                <a:gridCol w="813026">
                  <a:extLst>
                    <a:ext uri="{9D8B030D-6E8A-4147-A177-3AD203B41FA5}">
                      <a16:colId xmlns:a16="http://schemas.microsoft.com/office/drawing/2014/main" val="163298658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209694615"/>
                    </a:ext>
                  </a:extLst>
                </a:gridCol>
              </a:tblGrid>
              <a:tr h="116545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ÜRÜN ADI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SÖZLEŞME TÜRÜ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İKİNCİ EL PİYASASI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İHRAÇ EDEN KURUM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4872927"/>
                  </a:ext>
                </a:extLst>
              </a:tr>
              <a:tr h="112063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MALEZYA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Devlet Yatırım Sertifikası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Bey’ul</a:t>
                      </a:r>
                      <a:r>
                        <a:rPr lang="tr-TR" sz="1400" dirty="0">
                          <a:effectLst/>
                        </a:rPr>
                        <a:t>-ine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Bank </a:t>
                      </a:r>
                      <a:r>
                        <a:rPr lang="tr-TR" sz="1400" dirty="0" err="1">
                          <a:effectLst/>
                        </a:rPr>
                        <a:t>Negara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Malaysia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650710"/>
                  </a:ext>
                </a:extLst>
              </a:tr>
              <a:tr h="1001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İslami Hazine Bonosu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Bey’ul</a:t>
                      </a:r>
                      <a:r>
                        <a:rPr lang="tr-TR" sz="1400" dirty="0">
                          <a:effectLst/>
                        </a:rPr>
                        <a:t>-ine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Yok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 Negara Malaysia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98755"/>
                  </a:ext>
                </a:extLst>
              </a:tr>
              <a:tr h="1087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İslami Bank </a:t>
                      </a:r>
                      <a:r>
                        <a:rPr lang="tr-TR" sz="1400" b="1" dirty="0" err="1">
                          <a:effectLst/>
                        </a:rPr>
                        <a:t>Negara</a:t>
                      </a:r>
                      <a:r>
                        <a:rPr lang="tr-TR" sz="1400" b="1" dirty="0">
                          <a:effectLst/>
                        </a:rPr>
                        <a:t> Para Belgesi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Bey’ul</a:t>
                      </a:r>
                      <a:r>
                        <a:rPr lang="tr-TR" sz="1400" dirty="0">
                          <a:effectLst/>
                        </a:rPr>
                        <a:t>-ine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Var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Bank Negara Malaysia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981314"/>
                  </a:ext>
                </a:extLst>
              </a:tr>
              <a:tr h="1001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Bank </a:t>
                      </a:r>
                      <a:r>
                        <a:rPr lang="tr-TR" sz="1400" b="1" dirty="0" err="1">
                          <a:effectLst/>
                        </a:rPr>
                        <a:t>Negara</a:t>
                      </a:r>
                      <a:r>
                        <a:rPr lang="tr-TR" sz="1400" b="1" dirty="0">
                          <a:effectLst/>
                        </a:rPr>
                        <a:t> </a:t>
                      </a:r>
                      <a:r>
                        <a:rPr lang="tr-TR" sz="1400" b="1" dirty="0" err="1">
                          <a:effectLst/>
                        </a:rPr>
                        <a:t>İcare</a:t>
                      </a:r>
                      <a:r>
                        <a:rPr lang="tr-TR" sz="1400" b="1" dirty="0">
                          <a:effectLst/>
                        </a:rPr>
                        <a:t> Sukuk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İcare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Bank </a:t>
                      </a:r>
                      <a:r>
                        <a:rPr lang="tr-TR" sz="1400" dirty="0" err="1">
                          <a:effectLst/>
                        </a:rPr>
                        <a:t>Negara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Malaysia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73104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618656" y="501112"/>
            <a:ext cx="5172971" cy="7206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 smtClean="0"/>
              <a:t>	</a:t>
            </a:r>
            <a:r>
              <a:rPr lang="tr-TR" sz="2700" b="1" dirty="0" smtClean="0"/>
              <a:t>Malezya Para Piyasası Sertifikaları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85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728" y="306394"/>
            <a:ext cx="9399884" cy="1280890"/>
          </a:xfrm>
        </p:spPr>
        <p:txBody>
          <a:bodyPr>
            <a:normAutofit fontScale="90000"/>
          </a:bodyPr>
          <a:lstStyle/>
          <a:p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/>
              <a:t>Ö</a:t>
            </a:r>
            <a:r>
              <a:rPr lang="tr-TR" sz="2700" dirty="0" smtClean="0"/>
              <a:t>nerilen </a:t>
            </a:r>
            <a:r>
              <a:rPr lang="tr-TR" sz="2700" dirty="0"/>
              <a:t>faizsiz ürünler ve ikili (</a:t>
            </a:r>
            <a:r>
              <a:rPr lang="tr-TR" sz="2700" dirty="0" err="1"/>
              <a:t>dual</a:t>
            </a:r>
            <a:r>
              <a:rPr lang="tr-TR" sz="2700" dirty="0"/>
              <a:t>) para politikasına işlerlik kazandırabilecek olan </a:t>
            </a:r>
            <a:r>
              <a:rPr lang="tr-TR" sz="2700" dirty="0" smtClean="0"/>
              <a:t>yaklaşım sayesinde, 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509" y="2133600"/>
            <a:ext cx="9725186" cy="4360190"/>
          </a:xfrm>
        </p:spPr>
        <p:txBody>
          <a:bodyPr>
            <a:noAutofit/>
          </a:bodyPr>
          <a:lstStyle/>
          <a:p>
            <a:r>
              <a:rPr lang="tr-TR" sz="2200" dirty="0" smtClean="0"/>
              <a:t>Katılım </a:t>
            </a:r>
            <a:r>
              <a:rPr lang="tr-TR" sz="2200" dirty="0"/>
              <a:t>bankacılığının likidite yönetimine katkı </a:t>
            </a:r>
            <a:r>
              <a:rPr lang="tr-TR" sz="2200" dirty="0" smtClean="0"/>
              <a:t>sağlanacak</a:t>
            </a:r>
            <a:r>
              <a:rPr lang="tr-TR" sz="2200" dirty="0"/>
              <a:t>, </a:t>
            </a:r>
            <a:endParaRPr lang="tr-TR" sz="2200" dirty="0" smtClean="0"/>
          </a:p>
          <a:p>
            <a:r>
              <a:rPr lang="tr-TR" sz="2200" dirty="0"/>
              <a:t>K</a:t>
            </a:r>
            <a:r>
              <a:rPr lang="tr-TR" sz="2200" dirty="0" smtClean="0"/>
              <a:t>atılım </a:t>
            </a:r>
            <a:r>
              <a:rPr lang="tr-TR" sz="2200" dirty="0"/>
              <a:t>bankalarının fazla likit kalmalarının yarattığı kâr </a:t>
            </a:r>
            <a:r>
              <a:rPr lang="tr-TR" sz="2200" dirty="0" smtClean="0"/>
              <a:t>kayıpları azaltılacak, </a:t>
            </a:r>
          </a:p>
          <a:p>
            <a:r>
              <a:rPr lang="tr-TR" sz="2200" dirty="0"/>
              <a:t>D</a:t>
            </a:r>
            <a:r>
              <a:rPr lang="tr-TR" sz="2200" dirty="0" smtClean="0"/>
              <a:t>olayısıyla </a:t>
            </a:r>
            <a:r>
              <a:rPr lang="tr-TR" sz="2200" dirty="0"/>
              <a:t>katılım bankalarının büyüyerek reel sektörü daha fazla </a:t>
            </a:r>
            <a:r>
              <a:rPr lang="tr-TR" sz="2200" dirty="0" smtClean="0"/>
              <a:t>desteklemesi sağlanacaktır</a:t>
            </a:r>
            <a:r>
              <a:rPr lang="tr-TR" sz="2200" dirty="0"/>
              <a:t>. </a:t>
            </a:r>
            <a:endParaRPr lang="tr-TR" sz="2200" dirty="0" smtClean="0"/>
          </a:p>
          <a:p>
            <a:r>
              <a:rPr lang="tr-TR" sz="2200" dirty="0" smtClean="0"/>
              <a:t>TCMB</a:t>
            </a:r>
            <a:r>
              <a:rPr lang="tr-TR" sz="2200" dirty="0"/>
              <a:t>, </a:t>
            </a:r>
            <a:r>
              <a:rPr lang="tr-TR" sz="2200" dirty="0" smtClean="0"/>
              <a:t>katılım </a:t>
            </a:r>
            <a:r>
              <a:rPr lang="tr-TR" sz="2200" dirty="0"/>
              <a:t>bankacılığı üzerinden de kredi kanalı yoluyla para politikası hedeflerine ulaşabilecek, </a:t>
            </a:r>
            <a:endParaRPr lang="tr-TR" sz="2200" dirty="0" smtClean="0"/>
          </a:p>
          <a:p>
            <a:r>
              <a:rPr lang="tr-TR" sz="2200" dirty="0" smtClean="0"/>
              <a:t>TCMB, bu sayede reel </a:t>
            </a:r>
            <a:r>
              <a:rPr lang="tr-TR" sz="2200" dirty="0"/>
              <a:t>sektörün </a:t>
            </a:r>
            <a:r>
              <a:rPr lang="tr-TR" sz="2200" dirty="0" smtClean="0"/>
              <a:t>gelişimine de </a:t>
            </a:r>
            <a:r>
              <a:rPr lang="tr-TR" sz="2200" dirty="0"/>
              <a:t>katkı sağlayabilecek, </a:t>
            </a:r>
            <a:endParaRPr lang="tr-TR" sz="2200" dirty="0" smtClean="0"/>
          </a:p>
          <a:p>
            <a:r>
              <a:rPr lang="tr-TR" sz="2200" dirty="0" smtClean="0"/>
              <a:t>TCMB, piyasada para-mal dengesini bozmadan hedeflediği enflasyon oranlarına ulaşmaya katkı sağlayabilecektir.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16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272" y="2133600"/>
            <a:ext cx="9729216" cy="377762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sz="2800" dirty="0" smtClean="0"/>
              <a:t>Reel sektörün katılım bankaları yoluyla desteklenmesi, </a:t>
            </a:r>
          </a:p>
          <a:p>
            <a:r>
              <a:rPr lang="tr-TR" sz="2800" dirty="0" smtClean="0"/>
              <a:t>fiyat </a:t>
            </a:r>
            <a:r>
              <a:rPr lang="tr-TR" sz="2800" dirty="0"/>
              <a:t>istikrarı, </a:t>
            </a:r>
            <a:endParaRPr lang="tr-TR" sz="2800" dirty="0" smtClean="0"/>
          </a:p>
          <a:p>
            <a:r>
              <a:rPr lang="tr-TR" sz="2800" dirty="0" smtClean="0"/>
              <a:t>finansal istikrar ve </a:t>
            </a:r>
          </a:p>
          <a:p>
            <a:r>
              <a:rPr lang="tr-TR" sz="2800" dirty="0" smtClean="0"/>
              <a:t>sürdürülebilir büyümeye </a:t>
            </a:r>
          </a:p>
          <a:p>
            <a:pPr marL="0" indent="0">
              <a:buNone/>
            </a:pPr>
            <a:r>
              <a:rPr lang="tr-TR" sz="2800" dirty="0" smtClean="0"/>
              <a:t>katkı yapacak olan ortamı hazırlayacaktır</a:t>
            </a:r>
            <a:r>
              <a:rPr lang="tr-TR" sz="2800" dirty="0"/>
              <a:t>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984" y="1197864"/>
            <a:ext cx="11000232" cy="513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dirty="0" smtClean="0"/>
          </a:p>
          <a:p>
            <a:pPr marL="0" indent="0" algn="ctr">
              <a:buNone/>
            </a:pPr>
            <a:r>
              <a:rPr lang="tr-TR" sz="4800" dirty="0" smtClean="0"/>
              <a:t>TEŞEKKÜRLER</a:t>
            </a:r>
            <a:r>
              <a:rPr lang="tr-TR" sz="4800" dirty="0" smtClean="0"/>
              <a:t>…</a:t>
            </a:r>
          </a:p>
          <a:p>
            <a:pPr marL="0" indent="0" algn="ctr">
              <a:buNone/>
            </a:pPr>
            <a:endParaRPr lang="tr-TR" sz="2900" dirty="0" smtClean="0"/>
          </a:p>
          <a:p>
            <a:pPr marL="0" indent="0" algn="ctr">
              <a:buNone/>
            </a:pPr>
            <a:endParaRPr lang="tr-TR" sz="2900" dirty="0"/>
          </a:p>
          <a:p>
            <a:pPr marL="0" indent="0" algn="ctr">
              <a:buNone/>
            </a:pPr>
            <a:endParaRPr lang="tr-TR" sz="2900" dirty="0" smtClean="0"/>
          </a:p>
          <a:p>
            <a:pPr algn="ctr"/>
            <a:r>
              <a:rPr lang="tr-TR" sz="2000" b="1" dirty="0"/>
              <a:t>Dr. Fatih KAZANCI</a:t>
            </a:r>
          </a:p>
          <a:p>
            <a:pPr algn="ctr"/>
            <a:r>
              <a:rPr lang="tr-TR" sz="2000" dirty="0"/>
              <a:t>Kuveyt Türk Katılım Bankası A.Ş. – Hazine Operasyonları</a:t>
            </a:r>
          </a:p>
          <a:p>
            <a:pPr algn="ctr"/>
            <a:r>
              <a:rPr lang="tr-TR" sz="2000" dirty="0"/>
              <a:t>fatih.kazanci@kuveytturk.com.tr</a:t>
            </a:r>
            <a:endParaRPr lang="en-US" sz="2000" dirty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94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TCMB’nin Uyguladığı Faiz Koridoru Yapısı</a:t>
            </a:r>
            <a:endParaRPr lang="en-US" sz="3200" dirty="0"/>
          </a:p>
        </p:txBody>
      </p:sp>
      <p:grpSp>
        <p:nvGrpSpPr>
          <p:cNvPr id="4" name="Canvas 1625"/>
          <p:cNvGrpSpPr/>
          <p:nvPr/>
        </p:nvGrpSpPr>
        <p:grpSpPr>
          <a:xfrm>
            <a:off x="1997206" y="1658224"/>
            <a:ext cx="10008866" cy="4586198"/>
            <a:chOff x="-38353" y="-191129"/>
            <a:chExt cx="5348223" cy="3140704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309870" cy="2949575"/>
            </a:xfrm>
            <a:prstGeom prst="rect">
              <a:avLst/>
            </a:prstGeom>
          </p:spPr>
        </p:sp>
        <p:cxnSp>
          <p:nvCxnSpPr>
            <p:cNvPr id="6" name="Straight Arrow Connector 5"/>
            <p:cNvCxnSpPr/>
            <p:nvPr/>
          </p:nvCxnSpPr>
          <p:spPr>
            <a:xfrm flipV="1">
              <a:off x="169137" y="128396"/>
              <a:ext cx="0" cy="1911771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>
            <a:xfrm>
              <a:off x="163329" y="2035101"/>
              <a:ext cx="47305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9137" y="635807"/>
              <a:ext cx="2399639" cy="1057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58566" y="947655"/>
              <a:ext cx="2685059" cy="5285"/>
            </a:xfrm>
            <a:prstGeom prst="straightConnector1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>
            <a:xfrm>
              <a:off x="189074" y="1211874"/>
              <a:ext cx="2667295" cy="0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2568776" y="378958"/>
              <a:ext cx="5286" cy="26742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568776" y="384822"/>
              <a:ext cx="70405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 flipV="1">
              <a:off x="169137" y="1506767"/>
              <a:ext cx="2412138" cy="476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79799" y="1501983"/>
              <a:ext cx="0" cy="2344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V="1">
              <a:off x="2579799" y="1731720"/>
              <a:ext cx="709188" cy="4764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2571939" y="246805"/>
              <a:ext cx="12499" cy="1804581"/>
            </a:xfrm>
            <a:prstGeom prst="line">
              <a:avLst/>
            </a:prstGeom>
            <a:noFill/>
            <a:ln w="9525" cap="flat" cmpd="sng" algn="ctr">
              <a:solidFill>
                <a:srgbClr val="5B9BD5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Freeform 16"/>
            <p:cNvSpPr/>
            <p:nvPr/>
          </p:nvSpPr>
          <p:spPr>
            <a:xfrm>
              <a:off x="271463" y="1116224"/>
              <a:ext cx="2579865" cy="349816"/>
            </a:xfrm>
            <a:custGeom>
              <a:avLst/>
              <a:gdLst>
                <a:gd name="connsiteX0" fmla="*/ 0 w 2579865"/>
                <a:gd name="connsiteY0" fmla="*/ 195280 h 349816"/>
                <a:gd name="connsiteX1" fmla="*/ 338137 w 2579865"/>
                <a:gd name="connsiteY1" fmla="*/ 18 h 349816"/>
                <a:gd name="connsiteX2" fmla="*/ 695325 w 2579865"/>
                <a:gd name="connsiteY2" fmla="*/ 204805 h 349816"/>
                <a:gd name="connsiteX3" fmla="*/ 1100137 w 2579865"/>
                <a:gd name="connsiteY3" fmla="*/ 19068 h 349816"/>
                <a:gd name="connsiteX4" fmla="*/ 1514475 w 2579865"/>
                <a:gd name="connsiteY4" fmla="*/ 209568 h 349816"/>
                <a:gd name="connsiteX5" fmla="*/ 1966912 w 2579865"/>
                <a:gd name="connsiteY5" fmla="*/ 42880 h 349816"/>
                <a:gd name="connsiteX6" fmla="*/ 2495550 w 2579865"/>
                <a:gd name="connsiteY6" fmla="*/ 304818 h 349816"/>
                <a:gd name="connsiteX7" fmla="*/ 2571750 w 2579865"/>
                <a:gd name="connsiteY7" fmla="*/ 347680 h 34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9865" h="349816">
                  <a:moveTo>
                    <a:pt x="0" y="195280"/>
                  </a:moveTo>
                  <a:cubicBezTo>
                    <a:pt x="111125" y="96855"/>
                    <a:pt x="222250" y="-1569"/>
                    <a:pt x="338137" y="18"/>
                  </a:cubicBezTo>
                  <a:cubicBezTo>
                    <a:pt x="454024" y="1605"/>
                    <a:pt x="568325" y="201630"/>
                    <a:pt x="695325" y="204805"/>
                  </a:cubicBezTo>
                  <a:cubicBezTo>
                    <a:pt x="822325" y="207980"/>
                    <a:pt x="963612" y="18274"/>
                    <a:pt x="1100137" y="19068"/>
                  </a:cubicBezTo>
                  <a:cubicBezTo>
                    <a:pt x="1236662" y="19862"/>
                    <a:pt x="1370013" y="205599"/>
                    <a:pt x="1514475" y="209568"/>
                  </a:cubicBezTo>
                  <a:cubicBezTo>
                    <a:pt x="1658937" y="213537"/>
                    <a:pt x="1803399" y="27005"/>
                    <a:pt x="1966912" y="42880"/>
                  </a:cubicBezTo>
                  <a:cubicBezTo>
                    <a:pt x="2130425" y="58755"/>
                    <a:pt x="2394744" y="254018"/>
                    <a:pt x="2495550" y="304818"/>
                  </a:cubicBezTo>
                  <a:cubicBezTo>
                    <a:pt x="2596356" y="355618"/>
                    <a:pt x="2584053" y="351649"/>
                    <a:pt x="2571750" y="347680"/>
                  </a:cubicBezTo>
                </a:path>
              </a:pathLst>
            </a:cu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rot="16200000">
              <a:off x="1174189" y="1216659"/>
              <a:ext cx="420672" cy="2430839"/>
            </a:xfrm>
            <a:prstGeom prst="leftBrace">
              <a:avLst>
                <a:gd name="adj1" fmla="val 8333"/>
                <a:gd name="adj2" fmla="val 49997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2737505" y="2084370"/>
              <a:ext cx="420370" cy="695552"/>
            </a:xfrm>
            <a:prstGeom prst="leftBrace">
              <a:avLst>
                <a:gd name="adj1" fmla="val 8333"/>
                <a:gd name="adj2" fmla="val 49997"/>
              </a:avLst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761307" y="958749"/>
              <a:ext cx="90021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Text Box 10"/>
            <p:cNvSpPr txBox="1"/>
            <p:nvPr/>
          </p:nvSpPr>
          <p:spPr>
            <a:xfrm>
              <a:off x="-38353" y="-191129"/>
              <a:ext cx="702713" cy="250049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Faiz Oranı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0"/>
            <p:cNvSpPr txBox="1"/>
            <p:nvPr/>
          </p:nvSpPr>
          <p:spPr>
            <a:xfrm>
              <a:off x="4684098" y="2098411"/>
              <a:ext cx="466169" cy="2206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Saatler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10"/>
            <p:cNvSpPr txBox="1"/>
            <p:nvPr/>
          </p:nvSpPr>
          <p:spPr>
            <a:xfrm>
              <a:off x="-311" y="2087667"/>
              <a:ext cx="575945" cy="24892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10:00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10"/>
            <p:cNvSpPr txBox="1"/>
            <p:nvPr/>
          </p:nvSpPr>
          <p:spPr>
            <a:xfrm>
              <a:off x="709628" y="2098299"/>
              <a:ext cx="575945" cy="24828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11:00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 Box 10"/>
            <p:cNvSpPr txBox="1"/>
            <p:nvPr/>
          </p:nvSpPr>
          <p:spPr>
            <a:xfrm>
              <a:off x="2416017" y="2085035"/>
              <a:ext cx="531673" cy="24765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16:00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10"/>
            <p:cNvSpPr txBox="1"/>
            <p:nvPr/>
          </p:nvSpPr>
          <p:spPr>
            <a:xfrm>
              <a:off x="3125957" y="2072004"/>
              <a:ext cx="406730" cy="24701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17:00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10"/>
            <p:cNvSpPr txBox="1"/>
            <p:nvPr/>
          </p:nvSpPr>
          <p:spPr>
            <a:xfrm>
              <a:off x="686993" y="370207"/>
              <a:ext cx="1563838" cy="24638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TCMB Borç Verme Oranı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10"/>
            <p:cNvSpPr txBox="1"/>
            <p:nvPr/>
          </p:nvSpPr>
          <p:spPr>
            <a:xfrm>
              <a:off x="664360" y="1541608"/>
              <a:ext cx="1455842" cy="24574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TCMB Borçlanma Oranı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 Box 10"/>
            <p:cNvSpPr txBox="1"/>
            <p:nvPr/>
          </p:nvSpPr>
          <p:spPr>
            <a:xfrm>
              <a:off x="3299988" y="267136"/>
              <a:ext cx="1528245" cy="24574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GLP Borç Verme Oranı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 Box 10"/>
            <p:cNvSpPr txBox="1"/>
            <p:nvPr/>
          </p:nvSpPr>
          <p:spPr>
            <a:xfrm>
              <a:off x="3342893" y="1573364"/>
              <a:ext cx="1500413" cy="24511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GLP Borçlanma Oranı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 Box 10"/>
            <p:cNvSpPr txBox="1"/>
            <p:nvPr/>
          </p:nvSpPr>
          <p:spPr>
            <a:xfrm>
              <a:off x="2932254" y="795727"/>
              <a:ext cx="1884937" cy="245110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Piyasa Yapıcısı Borç Verme Oranı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 Box 10"/>
            <p:cNvSpPr txBox="1"/>
            <p:nvPr/>
          </p:nvSpPr>
          <p:spPr>
            <a:xfrm>
              <a:off x="2923521" y="1002871"/>
              <a:ext cx="1970375" cy="38655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TCMB Politika Faizi ve Haftalık   Repo İhale Faizi Oranı</a:t>
              </a:r>
              <a:endParaRPr lang="en-US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tr-T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10"/>
            <p:cNvSpPr txBox="1"/>
            <p:nvPr/>
          </p:nvSpPr>
          <p:spPr>
            <a:xfrm>
              <a:off x="2932254" y="1389446"/>
              <a:ext cx="1612265" cy="24447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İkincil Piyasa Faiz Oranı</a:t>
              </a:r>
              <a:endPara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Text Box 10"/>
            <p:cNvSpPr txBox="1"/>
            <p:nvPr/>
          </p:nvSpPr>
          <p:spPr>
            <a:xfrm>
              <a:off x="742384" y="2686694"/>
              <a:ext cx="1212019" cy="24447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Bankalararası + APİ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Text Box 10"/>
            <p:cNvSpPr txBox="1"/>
            <p:nvPr/>
          </p:nvSpPr>
          <p:spPr>
            <a:xfrm>
              <a:off x="2334727" y="2668780"/>
              <a:ext cx="1463204" cy="24447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tr-TR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Geç Likidite Penceresi (GLP)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786062" y="1412112"/>
              <a:ext cx="100013" cy="76179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37" name="Rectangle 36"/>
          <p:cNvSpPr/>
          <p:nvPr/>
        </p:nvSpPr>
        <p:spPr>
          <a:xfrm>
            <a:off x="1436607" y="6469304"/>
            <a:ext cx="175560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Kaynak: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TCMB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4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817" y="300801"/>
            <a:ext cx="9627657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b="1" dirty="0" smtClean="0"/>
              <a:t>Körfez Ülkeleri – (Bahreyn, Kuveyt ve BAE)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87240"/>
          </a:xfrm>
        </p:spPr>
        <p:txBody>
          <a:bodyPr>
            <a:normAutofit/>
          </a:bodyPr>
          <a:lstStyle/>
          <a:p>
            <a:r>
              <a:rPr lang="tr-TR" sz="2200" dirty="0"/>
              <a:t>Körfez Ülkelerinde İslami finansa en fazla katkı yapan ülke Bahreyn’dir. Bu ülkeyi Kuveyt ve Birleşik Arap Emirlikleri izlemektedir. </a:t>
            </a:r>
          </a:p>
          <a:p>
            <a:r>
              <a:rPr lang="tr-TR" sz="2200" dirty="0"/>
              <a:t>Bahreyn Likidite Yönetim Merkezi (LMC), Bahreyn Hükümeti tarafından İslami bankacılık ve finans sektörüne likidite yönetimi hususunda yardımcı olmak için geliştirilmiştir. LMC, ikincil piyasada aktif ve kolay bir ticaret için bir </a:t>
            </a:r>
            <a:r>
              <a:rPr lang="tr-TR" sz="2200" dirty="0" err="1"/>
              <a:t>sukuk</a:t>
            </a:r>
            <a:r>
              <a:rPr lang="tr-TR" sz="2200" dirty="0"/>
              <a:t> platformu kurarak İslami banka ve finans kurumlarının kullanımına açmıştır. </a:t>
            </a:r>
          </a:p>
          <a:p>
            <a:r>
              <a:rPr lang="tr-TR" sz="2200" dirty="0"/>
              <a:t>Kuveyt ve BAE’de ise genellikle emtia murabahasına dayalı ürünler kullanılmaktadır. Kuveyt ters emtia murabahasını tercih ederken, BAE teminatlı emtia murabahası yöntemini </a:t>
            </a:r>
            <a:r>
              <a:rPr lang="tr-TR" sz="2200" dirty="0" smtClean="0"/>
              <a:t>kullanır.</a:t>
            </a:r>
            <a:endParaRPr lang="tr-T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8201" y="1736166"/>
          <a:ext cx="5446361" cy="4612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523">
                  <a:extLst>
                    <a:ext uri="{9D8B030D-6E8A-4147-A177-3AD203B41FA5}">
                      <a16:colId xmlns:a16="http://schemas.microsoft.com/office/drawing/2014/main" val="2326728359"/>
                    </a:ext>
                  </a:extLst>
                </a:gridCol>
                <a:gridCol w="1360469">
                  <a:extLst>
                    <a:ext uri="{9D8B030D-6E8A-4147-A177-3AD203B41FA5}">
                      <a16:colId xmlns:a16="http://schemas.microsoft.com/office/drawing/2014/main" val="234193348"/>
                    </a:ext>
                  </a:extLst>
                </a:gridCol>
                <a:gridCol w="1092631">
                  <a:extLst>
                    <a:ext uri="{9D8B030D-6E8A-4147-A177-3AD203B41FA5}">
                      <a16:colId xmlns:a16="http://schemas.microsoft.com/office/drawing/2014/main" val="289511121"/>
                    </a:ext>
                  </a:extLst>
                </a:gridCol>
                <a:gridCol w="1223101">
                  <a:extLst>
                    <a:ext uri="{9D8B030D-6E8A-4147-A177-3AD203B41FA5}">
                      <a16:colId xmlns:a16="http://schemas.microsoft.com/office/drawing/2014/main" val="4143605663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val="1795088331"/>
                    </a:ext>
                  </a:extLst>
                </a:gridCol>
              </a:tblGrid>
              <a:tr h="9198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ÜRÜN ADI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SÖZLEŞME TÜRÜ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VADESİ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UYGULAMA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extLst>
                  <a:ext uri="{0D108BD9-81ED-4DB2-BD59-A6C34878D82A}">
                    <a16:rowId xmlns:a16="http://schemas.microsoft.com/office/drawing/2014/main" val="3401269084"/>
                  </a:ext>
                </a:extLst>
              </a:tr>
              <a:tr h="68028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BAHREYN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Emtia Murabahası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Teverruk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 haftadan 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 yıla kadar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Bankalar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arası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extLst>
                  <a:ext uri="{0D108BD9-81ED-4DB2-BD59-A6C34878D82A}">
                    <a16:rowId xmlns:a16="http://schemas.microsoft.com/office/drawing/2014/main" val="493929572"/>
                  </a:ext>
                </a:extLst>
              </a:tr>
              <a:tr h="10883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Vekâlet Yatırımı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Vekâlet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 hafta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MB-İB Arası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extLst>
                  <a:ext uri="{0D108BD9-81ED-4DB2-BD59-A6C34878D82A}">
                    <a16:rowId xmlns:a16="http://schemas.microsoft.com/office/drawing/2014/main" val="3640329189"/>
                  </a:ext>
                </a:extLst>
              </a:tr>
              <a:tr h="103838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KUVEYT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Ters Emtia Murabahası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Teverruk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 haftadan 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 aya kadar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MB-İB Arası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extLst>
                  <a:ext uri="{0D108BD9-81ED-4DB2-BD59-A6C34878D82A}">
                    <a16:rowId xmlns:a16="http://schemas.microsoft.com/office/drawing/2014/main" val="3856984214"/>
                  </a:ext>
                </a:extLst>
              </a:tr>
              <a:tr h="73624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Teminatlı </a:t>
                      </a:r>
                      <a:r>
                        <a:rPr lang="tr-TR" sz="1600" dirty="0" smtClean="0">
                          <a:effectLst/>
                        </a:rPr>
                        <a:t> Murabaha Yöntemi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Teverruk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Gecelikten 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 aya kadar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MB-İB Arası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62" marR="53262" marT="0" marB="0"/>
                </a:tc>
                <a:extLst>
                  <a:ext uri="{0D108BD9-81ED-4DB2-BD59-A6C34878D82A}">
                    <a16:rowId xmlns:a16="http://schemas.microsoft.com/office/drawing/2014/main" val="31837612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376068" y="1736166"/>
          <a:ext cx="5593429" cy="4612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594">
                  <a:extLst>
                    <a:ext uri="{9D8B030D-6E8A-4147-A177-3AD203B41FA5}">
                      <a16:colId xmlns:a16="http://schemas.microsoft.com/office/drawing/2014/main" val="4279980111"/>
                    </a:ext>
                  </a:extLst>
                </a:gridCol>
                <a:gridCol w="1193101">
                  <a:extLst>
                    <a:ext uri="{9D8B030D-6E8A-4147-A177-3AD203B41FA5}">
                      <a16:colId xmlns:a16="http://schemas.microsoft.com/office/drawing/2014/main" val="2091526044"/>
                    </a:ext>
                  </a:extLst>
                </a:gridCol>
                <a:gridCol w="1212035">
                  <a:extLst>
                    <a:ext uri="{9D8B030D-6E8A-4147-A177-3AD203B41FA5}">
                      <a16:colId xmlns:a16="http://schemas.microsoft.com/office/drawing/2014/main" val="2713097823"/>
                    </a:ext>
                  </a:extLst>
                </a:gridCol>
                <a:gridCol w="1186781">
                  <a:extLst>
                    <a:ext uri="{9D8B030D-6E8A-4147-A177-3AD203B41FA5}">
                      <a16:colId xmlns:a16="http://schemas.microsoft.com/office/drawing/2014/main" val="2586720056"/>
                    </a:ext>
                  </a:extLst>
                </a:gridCol>
                <a:gridCol w="1268918">
                  <a:extLst>
                    <a:ext uri="{9D8B030D-6E8A-4147-A177-3AD203B41FA5}">
                      <a16:colId xmlns:a16="http://schemas.microsoft.com/office/drawing/2014/main" val="2468835186"/>
                    </a:ext>
                  </a:extLst>
                </a:gridCol>
              </a:tblGrid>
              <a:tr h="94512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ÜRÜN ADI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SÖZLEŞME TÜRÜ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İKİNCİ EL PİYASASI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İHRAÇ EDEN KURUM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366639"/>
                  </a:ext>
                </a:extLst>
              </a:tr>
              <a:tr h="1632613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BAHREYN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Bahreyn </a:t>
                      </a:r>
                      <a:r>
                        <a:rPr lang="tr-TR" sz="1600" dirty="0" err="1">
                          <a:effectLst/>
                        </a:rPr>
                        <a:t>İcare</a:t>
                      </a:r>
                      <a:r>
                        <a:rPr lang="tr-TR" sz="1600" dirty="0">
                          <a:effectLst/>
                        </a:rPr>
                        <a:t> Sukuk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İcare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Kısa Vadede Yok, 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Uzun Vadede Var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Bahreyn Merkez Bankası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669069"/>
                  </a:ext>
                </a:extLst>
              </a:tr>
              <a:tr h="81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Bahreyn Selem Sukuk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Selem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Yok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Bahreyn Merkez Bankası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084410"/>
                  </a:ext>
                </a:extLst>
              </a:tr>
              <a:tr h="121810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BAE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İslami Mevduat Sertifikası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Teverruk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Yok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BAE Merkez Bankası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699283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94361" y="776030"/>
            <a:ext cx="5553506" cy="7206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 smtClean="0"/>
              <a:t>		</a:t>
            </a:r>
            <a:r>
              <a:rPr lang="tr-TR" sz="2700" b="1" dirty="0" smtClean="0"/>
              <a:t>Körfez Ülkeleri Para Piyasası Ürünleri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28841" y="803329"/>
            <a:ext cx="5940656" cy="7206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3200" dirty="0" smtClean="0"/>
              <a:t>	</a:t>
            </a:r>
            <a:r>
              <a:rPr lang="tr-TR" sz="2700" b="1" dirty="0" smtClean="0"/>
              <a:t>Körfez Ülkeleri Para Piyasası Sertifikaları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78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569" y="0"/>
            <a:ext cx="9627658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b="1" dirty="0" smtClean="0"/>
              <a:t>İngiltere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232" y="2133600"/>
            <a:ext cx="9648380" cy="4331208"/>
          </a:xfrm>
        </p:spPr>
        <p:txBody>
          <a:bodyPr/>
          <a:lstStyle/>
          <a:p>
            <a:r>
              <a:rPr lang="tr-TR" sz="2400" dirty="0" smtClean="0"/>
              <a:t>Avrupa’da sadece </a:t>
            </a:r>
            <a:r>
              <a:rPr lang="tr-TR" sz="2400" dirty="0"/>
              <a:t>İngiltere’de İslami finans gelişmiştir. </a:t>
            </a:r>
          </a:p>
          <a:p>
            <a:r>
              <a:rPr lang="tr-TR" sz="2400" dirty="0"/>
              <a:t>İngiltere Merkez Bankası, İslami bankalarla sat ve geri satın al </a:t>
            </a:r>
            <a:r>
              <a:rPr lang="tr-TR" sz="2400" dirty="0" smtClean="0"/>
              <a:t>(</a:t>
            </a:r>
            <a:r>
              <a:rPr lang="tr-TR" sz="2400" dirty="0" err="1" smtClean="0"/>
              <a:t>sale</a:t>
            </a:r>
            <a:r>
              <a:rPr lang="tr-TR" sz="2400" dirty="0" smtClean="0"/>
              <a:t> and buy </a:t>
            </a:r>
            <a:r>
              <a:rPr lang="tr-TR" sz="2400" dirty="0" err="1" smtClean="0"/>
              <a:t>back</a:t>
            </a:r>
            <a:r>
              <a:rPr lang="tr-TR" sz="2400" dirty="0" smtClean="0"/>
              <a:t> - </a:t>
            </a:r>
            <a:r>
              <a:rPr lang="tr-TR" sz="2400" dirty="0" err="1" smtClean="0"/>
              <a:t>vaad</a:t>
            </a:r>
            <a:r>
              <a:rPr lang="tr-TR" sz="2400" dirty="0"/>
              <a:t>), vekâlet, emtia murabahası, vedia ve </a:t>
            </a:r>
            <a:r>
              <a:rPr lang="tr-TR" sz="2400" dirty="0" err="1"/>
              <a:t>cuâle</a:t>
            </a:r>
            <a:r>
              <a:rPr lang="tr-TR" sz="2400" dirty="0"/>
              <a:t> gibi </a:t>
            </a:r>
            <a:r>
              <a:rPr lang="tr-TR" sz="2400" dirty="0" smtClean="0"/>
              <a:t>ürünleri kullanmayı tartışmaktadır. </a:t>
            </a:r>
          </a:p>
          <a:p>
            <a:r>
              <a:rPr lang="tr-TR" sz="2400" dirty="0" smtClean="0"/>
              <a:t>İngiltere Merkez Bankası’nın aldığı karara göre bu </a:t>
            </a:r>
            <a:r>
              <a:rPr lang="tr-TR" sz="2400" dirty="0"/>
              <a:t>ürünlerden </a:t>
            </a:r>
            <a:r>
              <a:rPr lang="tr-TR" sz="2400" b="1" dirty="0"/>
              <a:t>vekâlet ve emtia murabahası </a:t>
            </a:r>
            <a:r>
              <a:rPr lang="tr-TR" sz="2400" dirty="0" smtClean="0"/>
              <a:t>ürünleri 2019 yılı içerisinde kullanılmaya başlanacaktır.</a:t>
            </a:r>
            <a:endParaRPr lang="tr-T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281" y="139485"/>
            <a:ext cx="5707255" cy="159617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	</a:t>
            </a:r>
            <a:br>
              <a:rPr lang="tr-TR" sz="3200" dirty="0" smtClean="0"/>
            </a:br>
            <a:r>
              <a:rPr lang="tr-TR" sz="3200" dirty="0"/>
              <a:t>	</a:t>
            </a:r>
            <a:r>
              <a:rPr lang="tr-TR" sz="3200" dirty="0" smtClean="0"/>
              <a:t>	</a:t>
            </a:r>
            <a:r>
              <a:rPr lang="tr-TR" sz="3200" b="1" dirty="0" smtClean="0"/>
              <a:t>	  </a:t>
            </a:r>
            <a:r>
              <a:rPr lang="tr-TR" sz="2000" b="1" dirty="0" smtClean="0"/>
              <a:t>İngiltere Ürün Modelleri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60914" y="1875296"/>
          <a:ext cx="6275109" cy="454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696">
                  <a:extLst>
                    <a:ext uri="{9D8B030D-6E8A-4147-A177-3AD203B41FA5}">
                      <a16:colId xmlns:a16="http://schemas.microsoft.com/office/drawing/2014/main" val="3805171998"/>
                    </a:ext>
                  </a:extLst>
                </a:gridCol>
                <a:gridCol w="2305850">
                  <a:extLst>
                    <a:ext uri="{9D8B030D-6E8A-4147-A177-3AD203B41FA5}">
                      <a16:colId xmlns:a16="http://schemas.microsoft.com/office/drawing/2014/main" val="1308680847"/>
                    </a:ext>
                  </a:extLst>
                </a:gridCol>
                <a:gridCol w="1699509">
                  <a:extLst>
                    <a:ext uri="{9D8B030D-6E8A-4147-A177-3AD203B41FA5}">
                      <a16:colId xmlns:a16="http://schemas.microsoft.com/office/drawing/2014/main" val="1002491254"/>
                    </a:ext>
                  </a:extLst>
                </a:gridCol>
                <a:gridCol w="1231054">
                  <a:extLst>
                    <a:ext uri="{9D8B030D-6E8A-4147-A177-3AD203B41FA5}">
                      <a16:colId xmlns:a16="http://schemas.microsoft.com/office/drawing/2014/main" val="3611006116"/>
                    </a:ext>
                  </a:extLst>
                </a:gridCol>
              </a:tblGrid>
              <a:tr h="68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ÜRÜN </a:t>
                      </a:r>
                      <a:r>
                        <a:rPr lang="tr-TR" sz="1600" dirty="0" smtClean="0">
                          <a:effectLst/>
                        </a:rPr>
                        <a:t>MODEL</a:t>
                      </a:r>
                      <a:r>
                        <a:rPr lang="tr-TR" sz="1600" baseline="0" dirty="0" smtClean="0">
                          <a:effectLst/>
                        </a:rPr>
                        <a:t>İ </a:t>
                      </a:r>
                      <a:r>
                        <a:rPr lang="tr-TR" sz="1600" dirty="0" smtClean="0">
                          <a:effectLst/>
                        </a:rPr>
                        <a:t>ADI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SÖZLEŞME TÜRÜ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UYGULAMA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711545831"/>
                  </a:ext>
                </a:extLst>
              </a:tr>
              <a:tr h="82536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İNGİLTERE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Vekâlet Yatırımı (Model)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Vekâlet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MB-İB Arası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4022601234"/>
                  </a:ext>
                </a:extLst>
              </a:tr>
              <a:tr h="1104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Sat/Geri Satın Al 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(İslami Repo) (Model)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Bey’ul</a:t>
                      </a:r>
                      <a:r>
                        <a:rPr lang="tr-TR" sz="1600" dirty="0">
                          <a:effectLst/>
                        </a:rPr>
                        <a:t>-ine ve </a:t>
                      </a:r>
                      <a:r>
                        <a:rPr lang="tr-TR" sz="1600" dirty="0" err="1">
                          <a:effectLst/>
                        </a:rPr>
                        <a:t>Vaad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MB-İB Arası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432830706"/>
                  </a:ext>
                </a:extLst>
              </a:tr>
              <a:tr h="825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Emtia Murabahası (Model)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Teverruk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MB-İB Arası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2842327261"/>
                  </a:ext>
                </a:extLst>
              </a:tr>
              <a:tr h="549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Vedia Kabulü (Model)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Vedia (Emanet)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MB-İB Arası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1149734468"/>
                  </a:ext>
                </a:extLst>
              </a:tr>
              <a:tr h="549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Cuale (Model)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Vaad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MB-İB Arası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77" marR="36777" marT="0" marB="0"/>
                </a:tc>
                <a:extLst>
                  <a:ext uri="{0D108BD9-81ED-4DB2-BD59-A6C34878D82A}">
                    <a16:rowId xmlns:a16="http://schemas.microsoft.com/office/drawing/2014/main" val="156561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88403" cy="5338251"/>
          </a:xfrm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>TCMB’nin Katılım Bankacılığı için Aldığı Aksiyonların Tarihçesi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73322"/>
              </p:ext>
            </p:extLst>
          </p:nvPr>
        </p:nvGraphicFramePr>
        <p:xfrm>
          <a:off x="3525864" y="0"/>
          <a:ext cx="7973879" cy="683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2124">
                  <a:extLst>
                    <a:ext uri="{9D8B030D-6E8A-4147-A177-3AD203B41FA5}">
                      <a16:colId xmlns:a16="http://schemas.microsoft.com/office/drawing/2014/main" val="3145584363"/>
                    </a:ext>
                  </a:extLst>
                </a:gridCol>
                <a:gridCol w="1331755">
                  <a:extLst>
                    <a:ext uri="{9D8B030D-6E8A-4147-A177-3AD203B41FA5}">
                      <a16:colId xmlns:a16="http://schemas.microsoft.com/office/drawing/2014/main" val="1585875059"/>
                    </a:ext>
                  </a:extLst>
                </a:gridCol>
              </a:tblGrid>
              <a:tr h="345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Aksiyon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Tarih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1468110396"/>
                  </a:ext>
                </a:extLst>
              </a:tr>
              <a:tr h="11155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TCMB’nin Uluslararası İslami Likidite Kurumu’nun (IILM) kuruluşunda yer alması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Ekim 2010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1836028296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TCMB likidite imkânlarına katılım bankalarının üyeliği </a:t>
                      </a:r>
                      <a:endParaRPr lang="tr-TR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(Açık</a:t>
                      </a:r>
                      <a:r>
                        <a:rPr lang="tr-TR" sz="1600" baseline="0" dirty="0" smtClean="0">
                          <a:effectLst/>
                        </a:rPr>
                        <a:t> Piyasa İşlemleri</a:t>
                      </a:r>
                      <a:r>
                        <a:rPr lang="tr-TR" sz="1600" dirty="0" smtClean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ve </a:t>
                      </a:r>
                      <a:r>
                        <a:rPr lang="tr-TR" sz="1600" dirty="0" err="1" smtClean="0">
                          <a:effectLst/>
                        </a:rPr>
                        <a:t>Bankalararası</a:t>
                      </a:r>
                      <a:r>
                        <a:rPr lang="tr-TR" sz="1600" dirty="0" smtClean="0">
                          <a:effectLst/>
                        </a:rPr>
                        <a:t> Para Piyasası </a:t>
                      </a:r>
                      <a:r>
                        <a:rPr lang="tr-TR" sz="1600" dirty="0">
                          <a:effectLst/>
                        </a:rPr>
                        <a:t>üyeliği)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Mayıs 2011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1730063147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Hazine tarafından </a:t>
                      </a:r>
                      <a:r>
                        <a:rPr lang="tr-TR" sz="1600" dirty="0" smtClean="0">
                          <a:effectLst/>
                        </a:rPr>
                        <a:t>ihraç</a:t>
                      </a:r>
                      <a:r>
                        <a:rPr lang="tr-TR" sz="1600" baseline="0" dirty="0" smtClean="0">
                          <a:effectLst/>
                        </a:rPr>
                        <a:t> edilen </a:t>
                      </a:r>
                      <a:r>
                        <a:rPr lang="tr-TR" sz="1600" baseline="0" dirty="0" err="1" smtClean="0">
                          <a:effectLst/>
                        </a:rPr>
                        <a:t>sukukların</a:t>
                      </a:r>
                      <a:r>
                        <a:rPr lang="tr-TR" sz="1600" dirty="0" smtClean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teminata kabulü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Ekim 2012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68939955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Katılım bankacılığı prensiplerine uyum amacıyla TCMB Açık Piyasa İşlemlerinde değişikliklerin yapılması (TCMB’ye cayma opsiyonu verilmesi)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Mayıs 2013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1734253697"/>
                  </a:ext>
                </a:extLst>
              </a:tr>
              <a:tr h="1068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Katılım bankalarına Hazine </a:t>
                      </a:r>
                      <a:r>
                        <a:rPr lang="tr-TR" sz="1600" dirty="0" smtClean="0">
                          <a:effectLst/>
                        </a:rPr>
                        <a:t>TL </a:t>
                      </a:r>
                      <a:r>
                        <a:rPr lang="tr-TR" sz="1600" dirty="0">
                          <a:effectLst/>
                        </a:rPr>
                        <a:t>kira sertifikaları (</a:t>
                      </a:r>
                      <a:r>
                        <a:rPr lang="tr-TR" sz="1600" dirty="0" err="1">
                          <a:effectLst/>
                        </a:rPr>
                        <a:t>sukuk</a:t>
                      </a:r>
                      <a:r>
                        <a:rPr lang="tr-TR" sz="1600" dirty="0">
                          <a:effectLst/>
                        </a:rPr>
                        <a:t>) karşılığında TCMB marjinal borç verme oranında (üst banttan) repo imkânı sağlanması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Aralık 2013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3543038940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IILM tarafından ihraç edilen </a:t>
                      </a:r>
                      <a:r>
                        <a:rPr lang="tr-TR" sz="1600" dirty="0" err="1">
                          <a:effectLst/>
                        </a:rPr>
                        <a:t>sukuklarının</a:t>
                      </a:r>
                      <a:r>
                        <a:rPr lang="tr-TR" sz="1600" dirty="0">
                          <a:effectLst/>
                        </a:rPr>
                        <a:t> teminata kabulü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Ekim 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4019103136"/>
                  </a:ext>
                </a:extLst>
              </a:tr>
              <a:tr h="795528"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Katılım bankalarına, </a:t>
                      </a:r>
                      <a:r>
                        <a:rPr lang="tr-T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Geç</a:t>
                      </a:r>
                      <a:r>
                        <a:rPr lang="tr-TR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Likidite Penceresinden</a:t>
                      </a:r>
                      <a:r>
                        <a:rPr lang="tr-T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 </a:t>
                      </a:r>
                      <a:r>
                        <a:rPr lang="tr-T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imkânı verilmesi sayesinde son kredi mercii imkânı sağlanması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996" marR="55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Mayıs 2016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96" marR="55996" marT="0" marB="0"/>
                </a:tc>
                <a:extLst>
                  <a:ext uri="{0D108BD9-81ED-4DB2-BD59-A6C34878D82A}">
                    <a16:rowId xmlns:a16="http://schemas.microsoft.com/office/drawing/2014/main" val="37713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4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1591</TotalTime>
  <Words>2053</Words>
  <Application>Microsoft Office PowerPoint</Application>
  <PresentationFormat>Widescreen</PresentationFormat>
  <Paragraphs>668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Century Gothic</vt:lpstr>
      <vt:lpstr>DengXian</vt:lpstr>
      <vt:lpstr>Symbol</vt:lpstr>
      <vt:lpstr>Times New Roman</vt:lpstr>
      <vt:lpstr>Wingdings 3</vt:lpstr>
      <vt:lpstr>Yu Mincho</vt:lpstr>
      <vt:lpstr>Wisp</vt:lpstr>
      <vt:lpstr>MERKEZ BANKALARININ   FAİZSİZ BANKALAR ÜZERİNDEKİ İŞLEV VE ETKİLERİ </vt:lpstr>
      <vt:lpstr>Merkez Bankaları ve Faizsiz Bankalarla İlişkileri</vt:lpstr>
      <vt:lpstr> Malezya</vt:lpstr>
      <vt:lpstr>  Malezya Para Piyasası Ürünleri  </vt:lpstr>
      <vt:lpstr> Körfez Ülkeleri – (Bahreyn, Kuveyt ve BAE)</vt:lpstr>
      <vt:lpstr>PowerPoint Presentation</vt:lpstr>
      <vt:lpstr> İngiltere</vt:lpstr>
      <vt:lpstr>       İngiltere Ürün Modelleri</vt:lpstr>
      <vt:lpstr>  TCMB’nin Katılım Bankacılığı için Aldığı Aksiyonların Tarihçesi</vt:lpstr>
      <vt:lpstr>   TCMB’nin Para Politikası ve Para Piyasası Ürünlerinin Katılım Bankalarına Uyumu</vt:lpstr>
      <vt:lpstr>                 TCMB’nin Konvansiyonel ve Katılım Bankalarına Sunduğu Ürünler</vt:lpstr>
      <vt:lpstr>Sözleşmelere Göre Ürün Önerileri</vt:lpstr>
      <vt:lpstr>PowerPoint Presentation</vt:lpstr>
      <vt:lpstr>Ürün 1: Bankalararası Mudaraba Yatırımı</vt:lpstr>
      <vt:lpstr>Ürün 2: Katılım Bankasında Mudaraba Yatırımı</vt:lpstr>
      <vt:lpstr>PowerPoint Presentation</vt:lpstr>
      <vt:lpstr>  Ürün 3: Emtia Murabahası</vt:lpstr>
      <vt:lpstr>   Ürün 4: Teminatlı Murabaha Yöntemi</vt:lpstr>
      <vt:lpstr>      Ürün 5: Murabaha Yöntemi ile SWAP</vt:lpstr>
      <vt:lpstr>   Ürün İhtisas Borsası (TÜRİB) Aracılığıyla Emtia     Murabahası</vt:lpstr>
      <vt:lpstr>   Sukuk Ticaret Platformu ile Murabaha</vt:lpstr>
      <vt:lpstr>PowerPoint Presentation</vt:lpstr>
      <vt:lpstr>      Ürün 6: Katılım Bankasında Vekâlet Yatırımı</vt:lpstr>
      <vt:lpstr>     Ürün 7: Merkez Bankasında Vekâlet Yatırımı</vt:lpstr>
      <vt:lpstr>PowerPoint Presentation</vt:lpstr>
      <vt:lpstr>     Ürün 8: Enflasyona Endeksli Karz Sözleşmesi</vt:lpstr>
      <vt:lpstr>     Ürün 9: Bankalararası Tekaruz Anlaşması</vt:lpstr>
      <vt:lpstr>   Ürün 10: Merkez Bankası Taraflı Tekaruz      Anlaşması</vt:lpstr>
      <vt:lpstr>PowerPoint Presentation</vt:lpstr>
      <vt:lpstr>   Ürün 11: İcâre Sukuk</vt:lpstr>
      <vt:lpstr>     Ürün 12: Gelir Ortaklığı Senedi İhracı</vt:lpstr>
      <vt:lpstr>Öneriler – Bankalararası Para Piyasası İşlemleri</vt:lpstr>
      <vt:lpstr>   Öneriler – Zorunlu Karşılık İşlemleri</vt:lpstr>
      <vt:lpstr>     Öneriler – Açık Piyasa İşlemleri</vt:lpstr>
      <vt:lpstr>       Öneriler – Döviz Piyasası İşlemleri</vt:lpstr>
      <vt:lpstr>    Öneriler – Son Kredi Mercii İşlemleri</vt:lpstr>
      <vt:lpstr>  TCMB’nin Konvansiyonel Bankacılık Sistemi Üzerinden Para Politikası Yönetimi</vt:lpstr>
      <vt:lpstr>  TCMB’nin İkili (Dual) Finansal Sistem Üzerinden Para Politikası Yönetimine Farklı Bir Yaklaşım</vt:lpstr>
      <vt:lpstr>TCMB’nin Bankacılık Çerçevesindeki Araç ve Amaçları</vt:lpstr>
      <vt:lpstr> Önerilen faizsiz ürünler ve ikili (dual) para politikasına işlerlik kazandırabilecek olan yaklaşım sayesinde,  </vt:lpstr>
      <vt:lpstr>PowerPoint Presentation</vt:lpstr>
      <vt:lpstr>PowerPoint Presentation</vt:lpstr>
      <vt:lpstr>TCMB’nin Uyguladığı Faiz Koridoru Yapısı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MERKEZ BANKALARININ FAİZSİZ BANKALAR ÜZERİNDEKİ ROLÜ VE FONKSİYONLARI: TCMB ÖRNEĞİ</dc:title>
  <dc:creator>Fatih Kazancı / Kuveyt Türk - Hazine Operasyonları</dc:creator>
  <cp:lastModifiedBy>Fatih Kazancı / Kuveyt Türk - Hazine Operasyonları</cp:lastModifiedBy>
  <cp:revision>119</cp:revision>
  <dcterms:created xsi:type="dcterms:W3CDTF">2018-07-11T07:38:06Z</dcterms:created>
  <dcterms:modified xsi:type="dcterms:W3CDTF">2019-12-20T05:37:49Z</dcterms:modified>
</cp:coreProperties>
</file>