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64" r:id="rId2"/>
    <p:sldId id="265" r:id="rId3"/>
    <p:sldId id="284" r:id="rId4"/>
    <p:sldId id="266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305" r:id="rId13"/>
    <p:sldId id="317" r:id="rId14"/>
    <p:sldId id="283" r:id="rId15"/>
    <p:sldId id="280" r:id="rId16"/>
    <p:sldId id="281" r:id="rId17"/>
    <p:sldId id="282" r:id="rId18"/>
    <p:sldId id="285" r:id="rId19"/>
    <p:sldId id="286" r:id="rId20"/>
    <p:sldId id="274" r:id="rId21"/>
    <p:sldId id="278" r:id="rId22"/>
    <p:sldId id="287" r:id="rId23"/>
    <p:sldId id="279" r:id="rId24"/>
    <p:sldId id="275" r:id="rId25"/>
    <p:sldId id="276" r:id="rId26"/>
    <p:sldId id="277" r:id="rId27"/>
    <p:sldId id="288" r:id="rId28"/>
    <p:sldId id="289" r:id="rId29"/>
    <p:sldId id="290" r:id="rId30"/>
    <p:sldId id="291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302" r:id="rId42"/>
    <p:sldId id="306" r:id="rId43"/>
    <p:sldId id="304" r:id="rId44"/>
    <p:sldId id="307" r:id="rId45"/>
    <p:sldId id="310" r:id="rId46"/>
    <p:sldId id="258" r:id="rId47"/>
    <p:sldId id="256" r:id="rId48"/>
    <p:sldId id="309" r:id="rId49"/>
    <p:sldId id="308" r:id="rId50"/>
    <p:sldId id="312" r:id="rId51"/>
    <p:sldId id="313" r:id="rId52"/>
    <p:sldId id="314" r:id="rId53"/>
    <p:sldId id="315" r:id="rId54"/>
    <p:sldId id="316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6B20F-DCB4-4D7F-A9C4-9F005E241CBE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86D77-991C-41C8-8E20-2699F54683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45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86D77-991C-41C8-8E20-2699F546836F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90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10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96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6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79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1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50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0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06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9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6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9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102A-1082-4C9E-9F77-BAACFE49A144}" type="datetimeFigureOut">
              <a:rPr lang="tr-TR" smtClean="0"/>
              <a:t>15.01.2017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EC74-F56B-4DE3-93D2-F11008A05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18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zadfunds.com/" TargetMode="External"/><Relationship Id="rId2" Type="http://schemas.openxmlformats.org/officeDocument/2006/relationships/hyperlink" Target="http://www.azzad.net/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pPr lvl="0" hangingPunct="0">
              <a:spcBef>
                <a:spcPts val="0"/>
              </a:spcBef>
            </a:pPr>
            <a:r>
              <a:rPr lang="tr-TR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“</a:t>
            </a:r>
            <a:r>
              <a:rPr lang="tr-TR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TARİHTE ve GÜNÜMÜZDE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ZEKÂT UYGULAMALARI</a:t>
            </a:r>
            <a:r>
              <a:rPr lang="tr-TR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”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 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–Milletlerarası İlmî Toplantı–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 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050" b="1" dirty="0">
                <a:solidFill>
                  <a:prstClr val="black"/>
                </a:solidFill>
                <a:latin typeface="Times New Roman"/>
                <a:ea typeface="Times New Roman"/>
                <a:cs typeface="Traditional Arabic"/>
              </a:rPr>
              <a:t> 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  <a:cs typeface="Traditional Arabic"/>
              </a:rPr>
              <a:t>الندوة العالمية حول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3200" b="1" dirty="0">
                <a:solidFill>
                  <a:prstClr val="black"/>
                </a:solidFill>
                <a:latin typeface="Times New Roman"/>
                <a:ea typeface="Times New Roman"/>
                <a:cs typeface="Traditional Arabic"/>
              </a:rPr>
              <a:t>“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  <a:cs typeface="Traditional Arabic"/>
              </a:rPr>
              <a:t>الزكاة في التاريخ و في يومنا</a:t>
            </a: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”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 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0</a:t>
            </a:r>
            <a:r>
              <a:rPr lang="ar-SA" sz="1200" b="1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3</a:t>
            </a: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-0</a:t>
            </a:r>
            <a:r>
              <a:rPr lang="ar-SA" sz="1200" b="1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4</a:t>
            </a: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Aralık 2016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1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İstanbul/Türkiye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 hangingPunct="0">
              <a:spcBef>
                <a:spcPts val="0"/>
              </a:spcBef>
            </a:pP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VII. OTURUM</a:t>
            </a:r>
            <a:endParaRPr lang="tr-TR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hangingPunct="0">
              <a:spcBef>
                <a:spcPts val="0"/>
              </a:spcBef>
            </a:pP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22. Tebliğ</a:t>
            </a:r>
          </a:p>
          <a:p>
            <a:pPr lvl="0" hangingPunct="0">
              <a:spcBef>
                <a:spcPts val="0"/>
              </a:spcBef>
            </a:pPr>
            <a:endParaRPr lang="tr-TR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</a:pPr>
            <a:r>
              <a:rPr lang="tr-TR" b="1" dirty="0">
                <a:solidFill>
                  <a:prstClr val="black"/>
                </a:solidFill>
                <a:latin typeface="Times New Roman"/>
                <a:ea typeface="Times New Roman"/>
              </a:rPr>
              <a:t>ZEKAT MUHASEBESİ</a:t>
            </a:r>
          </a:p>
          <a:p>
            <a:pPr lvl="0">
              <a:spcBef>
                <a:spcPts val="0"/>
              </a:spcBef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ZAKAT ACCOUNTING</a:t>
            </a:r>
          </a:p>
          <a:p>
            <a:pPr lvl="0">
              <a:spcBef>
                <a:spcPts val="0"/>
              </a:spcBef>
            </a:pPr>
            <a:endParaRPr lang="tr-TR" b="1" dirty="0">
              <a:solidFill>
                <a:prstClr val="black"/>
              </a:solidFill>
              <a:latin typeface="Times New Roman"/>
            </a:endParaRPr>
          </a:p>
          <a:p>
            <a:pPr lvl="0">
              <a:spcBef>
                <a:spcPts val="0"/>
              </a:spcBef>
            </a:pPr>
            <a:r>
              <a:rPr lang="tr-TR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Prof.Dr.Necdet Şensoy</a:t>
            </a:r>
            <a:endParaRPr lang="tr-TR" sz="20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84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Muhasebede </a:t>
            </a:r>
            <a:r>
              <a:rPr lang="tr-TR" sz="3000" b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“gerçekleşme” 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kavramı,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V</a:t>
            </a:r>
            <a:r>
              <a:rPr lang="tr-TR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arlıkların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değerindeki değişmelerden ötürü ortaya çıkan kazanç ve kayıpların </a:t>
            </a:r>
            <a:endParaRPr lang="tr-TR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varlığın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el değiştirmesine bağlı olarak ortaya çıkmasını yansıtmaktadır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Henüz </a:t>
            </a:r>
            <a:r>
              <a:rPr lang="tr-TR" dirty="0">
                <a:latin typeface="Times New Roman"/>
                <a:ea typeface="Times New Roman"/>
              </a:rPr>
              <a:t>varlık satılmadan önce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varlığın </a:t>
            </a:r>
            <a:r>
              <a:rPr lang="tr-TR" dirty="0">
                <a:latin typeface="Times New Roman"/>
                <a:ea typeface="Times New Roman"/>
              </a:rPr>
              <a:t>piyasa değerindeki ( satış fiyatındaki ) değişmelerden doğan kazanç ve kayıplar,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piyasa </a:t>
            </a:r>
            <a:r>
              <a:rPr lang="tr-TR" dirty="0">
                <a:latin typeface="Times New Roman"/>
                <a:ea typeface="Times New Roman"/>
              </a:rPr>
              <a:t>değerindeki değişmeler sonucu ortadan kalkabileceği için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b="1" i="1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gerçekleşmemiş </a:t>
            </a:r>
            <a:r>
              <a:rPr lang="tr-TR" b="1" i="1" u="sng" dirty="0">
                <a:solidFill>
                  <a:srgbClr val="00B050"/>
                </a:solidFill>
                <a:latin typeface="Times New Roman"/>
                <a:ea typeface="Times New Roman"/>
              </a:rPr>
              <a:t>kazanç ve kayıp</a:t>
            </a:r>
            <a:r>
              <a:rPr lang="tr-TR" dirty="0">
                <a:latin typeface="Times New Roman"/>
                <a:ea typeface="Times New Roman"/>
              </a:rPr>
              <a:t> olarak tanımlanırlar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4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</a:rPr>
              <a:t>bilanço veya malî durum tablosu</a:t>
            </a:r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r>
              <a:rPr lang="tr-TR" dirty="0" smtClean="0"/>
              <a:t>VARLIKLAR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0047" y="5099298"/>
            <a:ext cx="4181475" cy="12961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tr-TR" b="1" dirty="0" smtClean="0">
                <a:solidFill>
                  <a:srgbClr val="C00000"/>
                </a:solidFill>
              </a:rPr>
              <a:t>Duran Varlıklar</a:t>
            </a:r>
          </a:p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Amaç: </a:t>
            </a:r>
            <a:r>
              <a:rPr lang="tr-TR" b="1" dirty="0" smtClean="0">
                <a:solidFill>
                  <a:srgbClr val="C00000"/>
                </a:solidFill>
              </a:rPr>
              <a:t>Kullanmak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64062" y="1146796"/>
            <a:ext cx="4041775" cy="639762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88023" y="2858666"/>
            <a:ext cx="4024313" cy="39512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C00000"/>
                </a:solidFill>
              </a:rPr>
              <a:t>1.2. Uzun Süreli Borçlar</a:t>
            </a:r>
          </a:p>
          <a:p>
            <a:pPr marL="0" indent="0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 startAt="2"/>
            </a:pPr>
            <a:r>
              <a:rPr lang="tr-TR" dirty="0" err="1" smtClean="0">
                <a:solidFill>
                  <a:srgbClr val="C00000"/>
                </a:solidFill>
              </a:rPr>
              <a:t>Özkaynaklar</a:t>
            </a:r>
            <a:endParaRPr lang="tr-T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</a:rPr>
              <a:t>	</a:t>
            </a:r>
            <a:r>
              <a:rPr lang="tr-TR" dirty="0" smtClean="0">
                <a:solidFill>
                  <a:srgbClr val="C00000"/>
                </a:solidFill>
              </a:rPr>
              <a:t>Sermaye</a:t>
            </a: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</a:rPr>
              <a:t>	</a:t>
            </a:r>
            <a:r>
              <a:rPr lang="tr-TR" dirty="0" smtClean="0">
                <a:solidFill>
                  <a:srgbClr val="C00000"/>
                </a:solidFill>
              </a:rPr>
              <a:t>Yedek Akçe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	Dağıtılmamış Kârlar</a:t>
            </a: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</a:rPr>
              <a:t>	</a:t>
            </a:r>
            <a:r>
              <a:rPr lang="tr-TR" dirty="0" smtClean="0">
                <a:solidFill>
                  <a:srgbClr val="C00000"/>
                </a:solidFill>
              </a:rPr>
              <a:t>Dönem Kârı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4181475" cy="335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772816"/>
            <a:ext cx="4024313" cy="1085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125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Finansal Tablolar üzerinde Zekat Yükümlülüğü</a:t>
            </a:r>
            <a:endParaRPr lang="tr-TR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Bilanço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Dönen Varlıklar :</a:t>
            </a:r>
          </a:p>
          <a:p>
            <a:pPr marL="0" indent="0">
              <a:buNone/>
            </a:pPr>
            <a:r>
              <a:rPr lang="tr-TR" dirty="0" smtClean="0"/>
              <a:t>Nakit ve Nakit benzerleri</a:t>
            </a:r>
          </a:p>
          <a:p>
            <a:pPr marL="0" indent="0">
              <a:buNone/>
            </a:pPr>
            <a:r>
              <a:rPr lang="tr-TR" b="1" dirty="0" smtClean="0"/>
              <a:t>Ticarî Mallar</a:t>
            </a:r>
          </a:p>
          <a:p>
            <a:pPr marL="0" indent="0">
              <a:buNone/>
            </a:pPr>
            <a:r>
              <a:rPr lang="tr-TR" dirty="0" smtClean="0"/>
              <a:t>Hammadde</a:t>
            </a:r>
          </a:p>
          <a:p>
            <a:pPr marL="0" indent="0">
              <a:buNone/>
            </a:pPr>
            <a:r>
              <a:rPr lang="tr-TR" dirty="0" smtClean="0"/>
              <a:t>Yarı mamul</a:t>
            </a:r>
          </a:p>
          <a:p>
            <a:pPr marL="0" indent="0">
              <a:buNone/>
            </a:pPr>
            <a:r>
              <a:rPr lang="tr-TR" dirty="0" smtClean="0"/>
              <a:t>Mamul</a:t>
            </a:r>
          </a:p>
          <a:p>
            <a:pPr marL="0" indent="0">
              <a:buNone/>
            </a:pPr>
            <a:r>
              <a:rPr lang="tr-TR" dirty="0" smtClean="0"/>
              <a:t>Alacaklar</a:t>
            </a:r>
          </a:p>
          <a:p>
            <a:pPr marL="0" indent="0" algn="ctr">
              <a:buNone/>
            </a:pPr>
            <a:r>
              <a:rPr lang="tr-TR" b="1" i="1" u="sng" dirty="0" smtClean="0"/>
              <a:t>Eksi </a:t>
            </a:r>
          </a:p>
          <a:p>
            <a:pPr marL="0" indent="0">
              <a:buNone/>
            </a:pPr>
            <a:r>
              <a:rPr lang="tr-TR" u="sng" dirty="0" smtClean="0"/>
              <a:t>Kısa Süreli </a:t>
            </a:r>
            <a:r>
              <a:rPr lang="tr-TR" u="sng" dirty="0" smtClean="0"/>
              <a:t>Borçlar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Düzeltmelerden sonra </a:t>
            </a:r>
            <a:r>
              <a:rPr lang="tr-TR" u="sng" dirty="0" smtClean="0"/>
              <a:t>Zekat</a:t>
            </a:r>
          </a:p>
          <a:p>
            <a:pPr marL="0" indent="0">
              <a:buNone/>
            </a:pPr>
            <a:r>
              <a:rPr lang="tr-TR" u="sng" dirty="0" smtClean="0"/>
              <a:t>Yükümlülüğü</a:t>
            </a:r>
            <a:r>
              <a:rPr lang="tr-TR" dirty="0" smtClean="0"/>
              <a:t> bulunur. Pay </a:t>
            </a:r>
          </a:p>
          <a:p>
            <a:pPr marL="0" indent="0">
              <a:buNone/>
            </a:pPr>
            <a:r>
              <a:rPr lang="tr-TR" dirty="0" smtClean="0"/>
              <a:t>sayısına bölünür.</a:t>
            </a:r>
            <a:endParaRPr lang="tr-T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Gelir Tablosu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041775" cy="395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7030A0"/>
                </a:solidFill>
              </a:rPr>
              <a:t>Satış Hasılatı</a:t>
            </a:r>
          </a:p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    ( - )  Giderler</a:t>
            </a:r>
          </a:p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	</a:t>
            </a:r>
            <a:r>
              <a:rPr lang="tr-TR" b="1" i="1" dirty="0" smtClean="0">
                <a:solidFill>
                  <a:srgbClr val="7030A0"/>
                </a:solidFill>
              </a:rPr>
              <a:t>DÖNEM KÂRI</a:t>
            </a: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Dönem kârından payını alan sahip/ortaklar;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Tasarruf ederlerse ve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Birikimleri Nisabı aşarsa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Üzerinden bir yıl geçtikten sonra </a:t>
            </a:r>
            <a:r>
              <a:rPr lang="tr-TR" b="1" u="sng" dirty="0" smtClean="0">
                <a:solidFill>
                  <a:srgbClr val="C00000"/>
                </a:solidFill>
              </a:rPr>
              <a:t>zekat yükümlülüğü </a:t>
            </a:r>
            <a:r>
              <a:rPr lang="tr-TR" b="1" dirty="0" smtClean="0">
                <a:solidFill>
                  <a:srgbClr val="C00000"/>
                </a:solidFill>
              </a:rPr>
              <a:t>doğar.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-324544" y="2117092"/>
            <a:ext cx="4320480" cy="4392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3779912" y="3431095"/>
            <a:ext cx="4968552" cy="31317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3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2-	LİTERATÜR TARAMASI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5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Bilanço’ </a:t>
            </a:r>
            <a:r>
              <a:rPr lang="tr-TR" sz="2400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yu</a:t>
            </a:r>
            <a:r>
              <a:rPr lang="tr-TR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 kullanarak </a:t>
            </a:r>
            <a:r>
              <a:rPr lang="tr-TR" sz="24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tr-TR" sz="24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tr-TR" sz="24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işletmenin </a:t>
            </a:r>
            <a:r>
              <a:rPr lang="tr-TR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sahip olduğu “ticarî varlıklar” ı ve ilgili borçları tespit etmenin yollarını ve metotlarını anlatan makaleler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hangingPunct="0">
              <a:buFont typeface="+mj-lt"/>
              <a:buAutoNum type="arabicPeriod"/>
            </a:pP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Zekata tabi tutarların hesaplanmasında Net Çalışma Sermayesi yaklaşımı ve Net </a:t>
            </a:r>
            <a:r>
              <a:rPr lang="tr-TR" b="1" dirty="0" err="1">
                <a:solidFill>
                  <a:srgbClr val="7030A0"/>
                </a:solidFill>
                <a:latin typeface="Times New Roman"/>
                <a:ea typeface="Times New Roman"/>
              </a:rPr>
              <a:t>Özkaynak</a:t>
            </a: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 yaklaşımı : Kavramsal bir mukayese ve uygulama</a:t>
            </a:r>
          </a:p>
          <a:p>
            <a:pPr lvl="2" hangingPunct="0">
              <a:buFont typeface="+mj-lt"/>
              <a:buAutoNum type="arabicPeriod"/>
            </a:pPr>
            <a:r>
              <a:rPr lang="tr-TR" b="1" dirty="0" err="1">
                <a:solidFill>
                  <a:srgbClr val="C00000"/>
                </a:solidFill>
                <a:latin typeface="Times New Roman"/>
                <a:ea typeface="Times New Roman"/>
              </a:rPr>
              <a:t>Selangor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 (Malezya’nın bir eyaleti) Zekat Merkezinde İşletme zekatının belirlenmesi : Teori ve uygulama arasında</a:t>
            </a:r>
          </a:p>
          <a:p>
            <a:pPr lvl="2" hangingPunct="0">
              <a:buFont typeface="+mj-lt"/>
              <a:buAutoNum type="arabicPeriod"/>
            </a:pPr>
            <a:r>
              <a:rPr lang="tr-TR" b="1" dirty="0">
                <a:solidFill>
                  <a:srgbClr val="00B050"/>
                </a:solidFill>
                <a:latin typeface="Times New Roman"/>
                <a:ea typeface="Times New Roman"/>
              </a:rPr>
              <a:t>Malezya’da hükümet bağlantılı şirketlerde işletme zekatı rehberinin finansal raporlama açısından değerlendirilmesi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7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Ticari varlıkların </a:t>
            </a:r>
            <a:b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hangi değerle değerlenmesinin </a:t>
            </a:r>
            <a:b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uygun olacağını tartışan makaleler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/>
            </a:r>
            <a:b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hangingPunct="0">
              <a:buFont typeface="+mj-lt"/>
              <a:buAutoNum type="arabicPeriod"/>
            </a:pPr>
            <a:r>
              <a:rPr lang="tr-TR" dirty="0" smtClean="0">
                <a:latin typeface="Times New Roman"/>
                <a:ea typeface="Times New Roman"/>
              </a:rPr>
              <a:t>İşletme </a:t>
            </a:r>
            <a:r>
              <a:rPr lang="tr-TR" dirty="0">
                <a:latin typeface="Times New Roman"/>
                <a:ea typeface="Times New Roman"/>
              </a:rPr>
              <a:t>zekatının belirlenmesinde </a:t>
            </a:r>
            <a:r>
              <a:rPr lang="tr-TR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carî</a:t>
            </a:r>
            <a:r>
              <a:rPr lang="tr-TR" b="1" i="1" dirty="0">
                <a:solidFill>
                  <a:srgbClr val="C00000"/>
                </a:solidFill>
                <a:latin typeface="Times New Roman"/>
                <a:ea typeface="Times New Roman"/>
              </a:rPr>
              <a:t> değerle tarihsel maliyet değerinin</a:t>
            </a:r>
            <a:r>
              <a:rPr lang="tr-TR" dirty="0">
                <a:latin typeface="Times New Roman"/>
                <a:ea typeface="Times New Roman"/>
              </a:rPr>
              <a:t> karşılaştırmalı analizi : Malezya </a:t>
            </a:r>
            <a:r>
              <a:rPr lang="tr-TR" dirty="0" smtClean="0">
                <a:latin typeface="Times New Roman"/>
                <a:ea typeface="Times New Roman"/>
              </a:rPr>
              <a:t>örneği</a:t>
            </a:r>
          </a:p>
          <a:p>
            <a:pPr lvl="1" hangingPunct="0">
              <a:buFont typeface="+mj-lt"/>
              <a:buAutoNum type="arabicPeriod"/>
            </a:pPr>
            <a:r>
              <a:rPr lang="tr-TR" sz="2800" dirty="0" smtClean="0">
                <a:latin typeface="Times New Roman"/>
                <a:ea typeface="Times New Roman"/>
              </a:rPr>
              <a:t>Zekat </a:t>
            </a:r>
            <a:r>
              <a:rPr lang="tr-TR" sz="2800" dirty="0">
                <a:latin typeface="Times New Roman"/>
                <a:ea typeface="Times New Roman"/>
              </a:rPr>
              <a:t>ve muhasebe değerleme modeli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212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tr-T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Vergi zekat ilişkisini inceleyen makaleler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/>
            </a:r>
            <a:b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endParaRPr lang="tr-TR" sz="2000" b="1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 hangingPunct="0">
              <a:buFont typeface="+mj-lt"/>
              <a:buAutoNum type="arabicPeriod"/>
            </a:pPr>
            <a:r>
              <a:rPr lang="tr-TR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«İşletme zekatı» ile </a:t>
            </a:r>
            <a:r>
              <a:rPr lang="tr-TR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Malezya’da </a:t>
            </a:r>
            <a:r>
              <a:rPr lang="tr-TR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«işletme </a:t>
            </a:r>
            <a:r>
              <a:rPr lang="tr-TR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kazancı üzerinden alınan </a:t>
            </a:r>
            <a:r>
              <a:rPr lang="tr-TR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vergilerin»</a:t>
            </a:r>
          </a:p>
          <a:p>
            <a:pPr marL="457200" lvl="1" indent="0" algn="ctr" hangingPunct="0">
              <a:buNone/>
            </a:pPr>
            <a:r>
              <a:rPr lang="tr-TR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teknik </a:t>
            </a:r>
            <a:r>
              <a:rPr lang="tr-TR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mukayesesi</a:t>
            </a:r>
          </a:p>
          <a:p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tr-TR" sz="3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Zekat Muhasebesi konusunda </a:t>
            </a:r>
            <a:br>
              <a:rPr kumimoji="0" lang="tr-TR" sz="3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r>
              <a:rPr kumimoji="0" lang="tr-TR" sz="3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yayınlanmış standartlar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/>
            </a:r>
            <a:b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hangingPunct="0">
              <a:buFont typeface="+mj-lt"/>
              <a:buAutoNum type="arabicPeriod"/>
            </a:pPr>
            <a:r>
              <a:rPr lang="tr-TR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İslamî</a:t>
            </a:r>
            <a:r>
              <a:rPr lang="tr-TR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Finansal Kuruluşlar Muhasebe ve Denetim Standartları Örgütü ( AAOIFI ) ‘nün standartları</a:t>
            </a:r>
          </a:p>
          <a:p>
            <a:pPr lvl="2" hangingPunct="0">
              <a:buFont typeface="+mj-lt"/>
              <a:buAutoNum type="arabicPeriod"/>
            </a:pP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Malezya Muhasebe Standartları Kurulu’nun Teknik Duyuruları</a:t>
            </a:r>
          </a:p>
          <a:p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hangingPunct="0">
              <a:spcAft>
                <a:spcPts val="0"/>
              </a:spcAft>
            </a:pPr>
            <a:r>
              <a:rPr lang="tr-TR" b="1" dirty="0" smtClean="0">
                <a:latin typeface="Times New Roman"/>
                <a:ea typeface="Times New Roman"/>
              </a:rPr>
              <a:t>3.	Zekata </a:t>
            </a:r>
            <a:r>
              <a:rPr lang="tr-TR" b="1" dirty="0">
                <a:latin typeface="Times New Roman"/>
                <a:ea typeface="Times New Roman"/>
              </a:rPr>
              <a:t>tabi </a:t>
            </a:r>
            <a:r>
              <a:rPr lang="tr-TR" b="1" dirty="0" smtClean="0">
                <a:latin typeface="Times New Roman"/>
                <a:ea typeface="Times New Roman"/>
              </a:rPr>
              <a:t>ticarî varlıkların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Bilanço </a:t>
            </a:r>
            <a:r>
              <a:rPr lang="tr-TR" sz="40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üzerinden tespit edilmesi</a:t>
            </a:r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52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85934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hangingPunct="0">
              <a:spcAft>
                <a:spcPts val="0"/>
              </a:spcAft>
              <a:buFont typeface="+mj-lt"/>
              <a:buAutoNum type="arabicPeriod"/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Giriş ve Kavramlar</a:t>
            </a:r>
          </a:p>
          <a:p>
            <a:pPr marL="342900" lvl="0" indent="-342900" hangingPunct="0">
              <a:spcAft>
                <a:spcPts val="0"/>
              </a:spcAft>
              <a:buFont typeface="+mj-lt"/>
              <a:buAutoNum type="arabicPeriod"/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Literatür taraması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3.  Zekata tabi ticari varlıkların bilanço üzerinden tespit edilmesi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4.  Zekata tabi ticari varlıkların değerlerinin belirlenmesi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5.  Zekat vergi ilişkisi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6.  Ticaret malına zekatın işletme açısından ekonomik analizi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7.  Sonuç</a:t>
            </a:r>
          </a:p>
          <a:p>
            <a:pPr hangingPunct="0">
              <a:spcAft>
                <a:spcPts val="0"/>
              </a:spcAft>
            </a:pPr>
            <a:r>
              <a:rPr lang="tr-TR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8.  Kaynaklar</a:t>
            </a:r>
            <a:endParaRPr lang="tr-TR" sz="20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59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hangingPunct="0">
              <a:spcAft>
                <a:spcPts val="0"/>
              </a:spcAft>
            </a:pPr>
            <a:r>
              <a:rPr lang="tr-TR" sz="3100" b="1" dirty="0" smtClean="0">
                <a:latin typeface="Times New Roman"/>
                <a:ea typeface="Times New Roman"/>
              </a:rPr>
              <a:t/>
            </a:r>
            <a:br>
              <a:rPr lang="tr-TR" sz="3100" b="1" dirty="0" smtClean="0">
                <a:latin typeface="Times New Roman"/>
                <a:ea typeface="Times New Roman"/>
              </a:rPr>
            </a:br>
            <a:r>
              <a:rPr lang="tr-TR" sz="3100" b="1" dirty="0">
                <a:latin typeface="Times New Roman"/>
                <a:ea typeface="Times New Roman"/>
              </a:rPr>
              <a:t/>
            </a:r>
            <a:br>
              <a:rPr lang="tr-TR" sz="3100" b="1" dirty="0">
                <a:latin typeface="Times New Roman"/>
                <a:ea typeface="Times New Roman"/>
              </a:rPr>
            </a:br>
            <a:r>
              <a:rPr lang="tr-TR" sz="3100" b="1" dirty="0" smtClean="0">
                <a:latin typeface="Times New Roman"/>
                <a:ea typeface="Times New Roman"/>
              </a:rPr>
              <a:t/>
            </a:r>
            <a:br>
              <a:rPr lang="tr-TR" sz="3100" b="1" dirty="0" smtClean="0">
                <a:latin typeface="Times New Roman"/>
                <a:ea typeface="Times New Roman"/>
              </a:rPr>
            </a:br>
            <a:r>
              <a:rPr lang="tr-TR" sz="3100" b="1" dirty="0" smtClean="0">
                <a:latin typeface="Times New Roman"/>
                <a:ea typeface="Times New Roman"/>
              </a:rPr>
              <a:t>Zekata </a:t>
            </a:r>
            <a:r>
              <a:rPr lang="tr-TR" sz="3100" b="1" dirty="0">
                <a:latin typeface="Times New Roman"/>
                <a:ea typeface="Times New Roman"/>
              </a:rPr>
              <a:t>tabi </a:t>
            </a:r>
            <a:r>
              <a:rPr lang="tr-TR" sz="3100" b="1" dirty="0" smtClean="0">
                <a:latin typeface="Times New Roman"/>
                <a:ea typeface="Times New Roman"/>
              </a:rPr>
              <a:t>ticari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tr-TR" sz="3600" i="1" u="sng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zekata tabi ticarî </a:t>
            </a:r>
            <a:r>
              <a:rPr lang="tr-TR" sz="3100" b="1" dirty="0" smtClean="0">
                <a:latin typeface="Times New Roman"/>
                <a:ea typeface="Times New Roman"/>
              </a:rPr>
              <a:t>varlıkların </a:t>
            </a:r>
            <a:br>
              <a:rPr lang="tr-TR" sz="3100" b="1" dirty="0" smtClean="0">
                <a:latin typeface="Times New Roman"/>
                <a:ea typeface="Times New Roman"/>
              </a:rPr>
            </a:br>
            <a:r>
              <a:rPr lang="tr-TR" sz="3100" b="1" dirty="0" smtClean="0">
                <a:latin typeface="Times New Roman"/>
                <a:ea typeface="Times New Roman"/>
              </a:rPr>
              <a:t>bilanço </a:t>
            </a:r>
            <a:r>
              <a:rPr lang="tr-TR" sz="3100" b="1" dirty="0">
                <a:latin typeface="Times New Roman"/>
                <a:ea typeface="Times New Roman"/>
              </a:rPr>
              <a:t>üzerinden tespit edilmesi</a:t>
            </a:r>
            <a:r>
              <a:rPr lang="tr-TR" sz="3100" dirty="0">
                <a:latin typeface="Times New Roman"/>
                <a:ea typeface="Times New Roman"/>
              </a:rPr>
              <a:t/>
            </a:r>
            <a:br>
              <a:rPr lang="tr-TR" sz="3100" dirty="0">
                <a:latin typeface="Times New Roman"/>
                <a:ea typeface="Times New Roman"/>
              </a:rPr>
            </a:br>
            <a:r>
              <a:rPr lang="tr-TR" b="1" dirty="0">
                <a:latin typeface="Times New Roman"/>
                <a:ea typeface="Times New Roman"/>
              </a:rPr>
              <a:t> 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Times New Roman"/>
                <a:ea typeface="Times New Roman"/>
              </a:rPr>
              <a:t>Net </a:t>
            </a:r>
            <a:r>
              <a:rPr lang="tr-TR" dirty="0">
                <a:latin typeface="Times New Roman"/>
                <a:ea typeface="Times New Roman"/>
              </a:rPr>
              <a:t>çalışma sermayesi </a:t>
            </a:r>
            <a:r>
              <a:rPr lang="tr-TR" dirty="0" smtClean="0">
                <a:latin typeface="Times New Roman"/>
                <a:ea typeface="Times New Roman"/>
              </a:rPr>
              <a:t>yaklaşımı 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0" hangingPunct="0">
              <a:spcAft>
                <a:spcPts val="0"/>
              </a:spcAft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/>
                <a:ea typeface="Times New Roman"/>
              </a:rPr>
              <a:t>Net çalışma sermayesi </a:t>
            </a:r>
            <a:endParaRPr lang="tr-TR" sz="2000" b="1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hangingPunct="0">
              <a:spcAft>
                <a:spcPts val="0"/>
              </a:spcAft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 </a:t>
            </a:r>
            <a:r>
              <a:rPr lang="tr-TR" sz="2000" b="1" i="1" dirty="0">
                <a:solidFill>
                  <a:srgbClr val="C00000"/>
                </a:solidFill>
                <a:latin typeface="Times New Roman"/>
                <a:ea typeface="Times New Roman"/>
              </a:rPr>
              <a:t>veya net işletme sermayesi ) </a:t>
            </a:r>
            <a:endParaRPr lang="tr-TR" sz="2000" b="1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işletmenin </a:t>
            </a:r>
            <a:r>
              <a:rPr lang="tr-TR" u="sng" dirty="0">
                <a:solidFill>
                  <a:srgbClr val="FF0000"/>
                </a:solidFill>
                <a:latin typeface="Times New Roman"/>
                <a:ea typeface="Times New Roman"/>
              </a:rPr>
              <a:t>dönen varlıklarından </a:t>
            </a:r>
            <a:endParaRPr lang="tr-TR" u="sng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kısa </a:t>
            </a:r>
            <a:r>
              <a:rPr lang="tr-TR" u="sng" dirty="0">
                <a:solidFill>
                  <a:srgbClr val="FF0000"/>
                </a:solidFill>
                <a:latin typeface="Times New Roman"/>
                <a:ea typeface="Times New Roman"/>
              </a:rPr>
              <a:t>süreli ( bir yıldan az ) borçlarının düşülmesiyle bulunur. </a:t>
            </a:r>
            <a:endParaRPr lang="tr-TR" u="sng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hangingPunct="0">
              <a:spcAft>
                <a:spcPts val="0"/>
              </a:spcAft>
              <a:buNone/>
            </a:pP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Adında 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sermaye sözcüğü bulunsa da aslında net bir varlık tutarını ifade eder.</a:t>
            </a:r>
          </a:p>
          <a:p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>
                <a:latin typeface="Times New Roman"/>
                <a:ea typeface="Times New Roman"/>
              </a:rPr>
              <a:t> Net </a:t>
            </a:r>
            <a:r>
              <a:rPr lang="tr-TR" dirty="0" err="1">
                <a:latin typeface="Times New Roman"/>
                <a:ea typeface="Times New Roman"/>
              </a:rPr>
              <a:t>özkaynak</a:t>
            </a:r>
            <a:r>
              <a:rPr lang="tr-TR" dirty="0">
                <a:latin typeface="Times New Roman"/>
                <a:ea typeface="Times New Roman"/>
              </a:rPr>
              <a:t> yaklaşımı</a:t>
            </a: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Dönen </a:t>
            </a:r>
            <a:r>
              <a:rPr lang="tr-TR" i="1" u="sng" dirty="0">
                <a:solidFill>
                  <a:srgbClr val="C00000"/>
                </a:solidFill>
                <a:latin typeface="Times New Roman"/>
                <a:ea typeface="Times New Roman"/>
              </a:rPr>
              <a:t>varlıklara ( ticarî varlıklar ) yatırılan </a:t>
            </a:r>
            <a:r>
              <a:rPr lang="tr-TR" i="1" u="sng" dirty="0" err="1">
                <a:solidFill>
                  <a:srgbClr val="C00000"/>
                </a:solidFill>
                <a:latin typeface="Times New Roman"/>
                <a:ea typeface="Times New Roman"/>
              </a:rPr>
              <a:t>özkaynak</a:t>
            </a:r>
            <a:r>
              <a:rPr lang="tr-TR" i="1" u="sng" dirty="0">
                <a:solidFill>
                  <a:srgbClr val="C00000"/>
                </a:solidFill>
                <a:latin typeface="Times New Roman"/>
                <a:ea typeface="Times New Roman"/>
              </a:rPr>
              <a:t> tutarını bularak tespit edilmektedir. </a:t>
            </a:r>
            <a:endParaRPr lang="tr-TR" i="1" u="sng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tr-TR" dirty="0" smtClean="0">
                <a:latin typeface="Times New Roman"/>
                <a:ea typeface="Times New Roman"/>
              </a:rPr>
              <a:t>Suudi </a:t>
            </a:r>
            <a:r>
              <a:rPr lang="tr-TR" dirty="0">
                <a:latin typeface="Times New Roman"/>
                <a:ea typeface="Times New Roman"/>
              </a:rPr>
              <a:t>Arabistan zekat ajansının bu </a:t>
            </a:r>
            <a:r>
              <a:rPr lang="tr-TR" dirty="0" smtClean="0">
                <a:latin typeface="Times New Roman"/>
                <a:ea typeface="Times New Roman"/>
              </a:rPr>
              <a:t>yöntemi kullanır</a:t>
            </a:r>
          </a:p>
          <a:p>
            <a:pPr marL="0" indent="0">
              <a:buNone/>
            </a:pPr>
            <a:endParaRPr lang="tr-TR" dirty="0">
              <a:latin typeface="Times New Roman"/>
            </a:endParaRPr>
          </a:p>
          <a:p>
            <a:pPr marL="0" lvl="0" indent="0">
              <a:buNone/>
            </a:pP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</a:rPr>
              <a:t>El-</a:t>
            </a:r>
            <a:r>
              <a:rPr lang="tr-TR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Badawi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</a:rPr>
              <a:t> &amp; Al Sultan ( 1992 )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85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Times New Roman"/>
                <a:ea typeface="Times New Roman"/>
              </a:rPr>
              <a:t>Suudi Arabistan zekat ajansının </a:t>
            </a:r>
            <a:r>
              <a:rPr lang="tr-TR" dirty="0" smtClean="0">
                <a:latin typeface="Times New Roman"/>
                <a:ea typeface="Times New Roman"/>
              </a:rPr>
              <a:t>uygulandığı formül </a:t>
            </a: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spcAft>
                <a:spcPts val="0"/>
              </a:spcAft>
              <a:buNone/>
            </a:pPr>
            <a:r>
              <a:rPr lang="tr-TR" b="1" dirty="0">
                <a:solidFill>
                  <a:srgbClr val="002060"/>
                </a:solidFill>
                <a:latin typeface="Times New Roman"/>
                <a:ea typeface="Times New Roman"/>
              </a:rPr>
              <a:t>Bilanço tarihinde işletmenin ödenmiş </a:t>
            </a:r>
            <a:r>
              <a:rPr lang="tr-TR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sermeyesi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( + - varsa ortaklar cari hesabı </a:t>
            </a:r>
            <a:r>
              <a:rPr lang="tr-TR" dirty="0" smtClean="0">
                <a:latin typeface="Times New Roman"/>
                <a:ea typeface="Times New Roman"/>
              </a:rPr>
              <a:t>)</a:t>
            </a:r>
          </a:p>
          <a:p>
            <a:pPr marL="0" indent="0" algn="ctr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Yıl içinde sermayede meydana gelen değişmeler, </a:t>
            </a:r>
            <a:r>
              <a:rPr lang="tr-TR" i="1" dirty="0">
                <a:solidFill>
                  <a:srgbClr val="FF0000"/>
                </a:solidFill>
                <a:latin typeface="Times New Roman"/>
                <a:ea typeface="Times New Roman"/>
              </a:rPr>
              <a:t>“üzerinden bir yıl geçme” kuralı gereği dikkate alınmamaktadır</a:t>
            </a:r>
            <a:r>
              <a:rPr lang="tr-TR" dirty="0">
                <a:latin typeface="Times New Roman"/>
                <a:ea typeface="Times New Roman"/>
              </a:rPr>
              <a:t>.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+ </a:t>
            </a:r>
            <a:r>
              <a:rPr lang="tr-TR" b="1" dirty="0">
                <a:solidFill>
                  <a:srgbClr val="0070C0"/>
                </a:solidFill>
                <a:latin typeface="Times New Roman"/>
                <a:ea typeface="Times New Roman"/>
              </a:rPr>
              <a:t>Dağıtılmamış kârlar + her türlü yedekler + dönem kârı ( dağıtım öncesi ) </a:t>
            </a:r>
          </a:p>
          <a:p>
            <a:pPr lvl="0" hangingPunct="0">
              <a:buFont typeface="Times New Roman"/>
              <a:buChar char="-"/>
            </a:pP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Bilanço tarihindeki net duran varlıklar – Başka bir işletmede iştirak – birikmiş zararlar 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dirty="0">
                <a:latin typeface="Times New Roman"/>
                <a:ea typeface="Times New Roman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01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hangingPunct="0">
              <a:spcAft>
                <a:spcPts val="0"/>
              </a:spcAft>
            </a:pPr>
            <a:r>
              <a:rPr lang="tr-TR" b="1" dirty="0" smtClean="0">
                <a:latin typeface="Times New Roman"/>
                <a:ea typeface="Times New Roman"/>
              </a:rPr>
              <a:t>4.	Zekata </a:t>
            </a:r>
            <a:r>
              <a:rPr lang="tr-TR" b="1" dirty="0">
                <a:latin typeface="Times New Roman"/>
                <a:ea typeface="Times New Roman"/>
              </a:rPr>
              <a:t>tabi ticari varlıkların değerlerinin belirlenmesi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1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Zekata </a:t>
            </a:r>
            <a:r>
              <a:rPr lang="tr-TR" sz="31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tabi ticari varlıkların </a:t>
            </a:r>
            <a: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değerlerinin </a:t>
            </a:r>
            <a:r>
              <a:rPr lang="tr-TR" sz="31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belirlenmesi</a:t>
            </a:r>
            <a:r>
              <a:rPr lang="tr-TR" sz="31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1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tr-TR" dirty="0"/>
          </a:p>
        </p:txBody>
      </p:sp>
      <p:sp>
        <p:nvSpPr>
          <p:cNvPr id="10" name="Title 6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lvl="0" indent="0" algn="ctr" hangingPunct="0">
              <a:spcAft>
                <a:spcPts val="0"/>
              </a:spcAft>
              <a:buNone/>
            </a:pP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r>
              <a:rPr lang="tr-TR" b="1" i="1" dirty="0">
                <a:latin typeface="Times New Roman"/>
                <a:ea typeface="Times New Roman"/>
              </a:rPr>
              <a:t>Zekata tabi ticarî varlıklar arasında bulunan </a:t>
            </a:r>
            <a:endParaRPr lang="tr-TR" b="1" i="1" dirty="0" smtClean="0">
              <a:latin typeface="Times New Roman"/>
              <a:ea typeface="Times New Roman"/>
            </a:endParaRPr>
          </a:p>
          <a:p>
            <a:pPr marL="0" lvl="0" indent="0" algn="ctr" hangingPunct="0">
              <a:spcAft>
                <a:spcPts val="0"/>
              </a:spcAft>
              <a:buNone/>
            </a:pPr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mal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stokları </a:t>
            </a:r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(Ticarî Mal )</a:t>
            </a:r>
          </a:p>
          <a:p>
            <a:pPr marL="0" lvl="0" indent="0" algn="ctr" hangingPunct="0">
              <a:spcAft>
                <a:spcPts val="0"/>
              </a:spcAft>
              <a:buNone/>
            </a:pPr>
            <a:r>
              <a:rPr lang="tr-TR" b="1" i="1" dirty="0" smtClean="0">
                <a:latin typeface="Times New Roman"/>
                <a:ea typeface="Times New Roman"/>
              </a:rPr>
              <a:t>bilançoda </a:t>
            </a:r>
            <a:r>
              <a:rPr lang="tr-TR" b="1" u="sng" dirty="0">
                <a:solidFill>
                  <a:srgbClr val="002060"/>
                </a:solidFill>
                <a:latin typeface="Times New Roman"/>
                <a:ea typeface="Times New Roman"/>
              </a:rPr>
              <a:t>maliyet değeriyle </a:t>
            </a:r>
            <a:r>
              <a:rPr lang="tr-TR" b="1" i="1" dirty="0">
                <a:latin typeface="Times New Roman"/>
                <a:ea typeface="Times New Roman"/>
              </a:rPr>
              <a:t>veya </a:t>
            </a:r>
            <a:endParaRPr lang="tr-TR" b="1" i="1" dirty="0" smtClean="0">
              <a:latin typeface="Times New Roman"/>
              <a:ea typeface="Times New Roman"/>
            </a:endParaRPr>
          </a:p>
          <a:p>
            <a:pPr marL="0" lvl="0" indent="0" algn="ctr" hangingPunct="0">
              <a:spcAft>
                <a:spcPts val="0"/>
              </a:spcAft>
              <a:buNone/>
            </a:pP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maliyet 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ile piyasa değerinden hangisi </a:t>
            </a: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düşükse</a:t>
            </a:r>
          </a:p>
          <a:p>
            <a:pPr marL="0" lvl="0" indent="0" algn="ctr" hangingPunct="0">
              <a:spcAft>
                <a:spcPts val="0"/>
              </a:spcAft>
              <a:buNone/>
            </a:pPr>
            <a:r>
              <a:rPr lang="tr-TR" b="1" i="1" dirty="0" smtClean="0">
                <a:latin typeface="Times New Roman"/>
                <a:ea typeface="Times New Roman"/>
              </a:rPr>
              <a:t> </a:t>
            </a:r>
            <a:r>
              <a:rPr lang="tr-TR" b="1" i="1" dirty="0">
                <a:latin typeface="Times New Roman"/>
                <a:ea typeface="Times New Roman"/>
              </a:rPr>
              <a:t>o değerle değerlenmiş olarak açıklanırlar. </a:t>
            </a:r>
            <a:br>
              <a:rPr lang="tr-TR" b="1" i="1" dirty="0">
                <a:latin typeface="Times New Roman"/>
                <a:ea typeface="Times New Roman"/>
              </a:rPr>
            </a:b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9908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>
                <a:latin typeface="Times New Roman"/>
                <a:ea typeface="Times New Roman"/>
              </a:rPr>
              <a:t>«Zekata </a:t>
            </a:r>
            <a:r>
              <a:rPr lang="tr-TR" sz="3100" dirty="0">
                <a:latin typeface="Times New Roman"/>
                <a:ea typeface="Times New Roman"/>
              </a:rPr>
              <a:t>tabi ticarî </a:t>
            </a:r>
            <a:r>
              <a:rPr lang="tr-TR" sz="3100" dirty="0" smtClean="0">
                <a:latin typeface="Times New Roman"/>
                <a:ea typeface="Times New Roman"/>
              </a:rPr>
              <a:t>malların» </a:t>
            </a:r>
            <a:r>
              <a:rPr lang="tr-TR" sz="3100" b="1" u="sng" dirty="0">
                <a:solidFill>
                  <a:srgbClr val="0070C0"/>
                </a:solidFill>
                <a:latin typeface="Times New Roman"/>
                <a:ea typeface="Times New Roman"/>
              </a:rPr>
              <a:t>değerlemesi</a:t>
            </a:r>
            <a:r>
              <a:rPr lang="tr-TR" sz="3100" dirty="0">
                <a:latin typeface="Times New Roman"/>
                <a:ea typeface="Times New Roman"/>
              </a:rPr>
              <a:t> konusunda </a:t>
            </a:r>
            <a:r>
              <a:rPr lang="tr-TR" sz="3100" dirty="0" smtClean="0">
                <a:latin typeface="Times New Roman"/>
                <a:ea typeface="Times New Roman"/>
              </a:rPr>
              <a:t/>
            </a:r>
            <a:br>
              <a:rPr lang="tr-TR" sz="3100" dirty="0" smtClean="0">
                <a:latin typeface="Times New Roman"/>
                <a:ea typeface="Times New Roman"/>
              </a:rPr>
            </a:br>
            <a:r>
              <a:rPr lang="tr-TR" sz="31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cari </a:t>
            </a:r>
            <a:r>
              <a:rPr lang="tr-TR" sz="3100" b="1" i="1" dirty="0">
                <a:solidFill>
                  <a:srgbClr val="C00000"/>
                </a:solidFill>
                <a:latin typeface="Times New Roman"/>
                <a:ea typeface="Times New Roman"/>
              </a:rPr>
              <a:t>değerin </a:t>
            </a:r>
            <a:r>
              <a:rPr lang="tr-TR" sz="3100" dirty="0">
                <a:latin typeface="Times New Roman"/>
                <a:ea typeface="Times New Roman"/>
              </a:rPr>
              <a:t>kullanılması savunulmaktadır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 hangingPunct="0">
              <a:spcAft>
                <a:spcPts val="0"/>
              </a:spcAft>
              <a:buNone/>
            </a:pPr>
            <a:r>
              <a:rPr lang="tr-TR" dirty="0">
                <a:latin typeface="Times New Roman"/>
                <a:ea typeface="Times New Roman"/>
              </a:rPr>
              <a:t>Fıkıh uzmanlarının büyük çoğunluğu,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fiziksel </a:t>
            </a:r>
            <a:r>
              <a:rPr lang="tr-TR" dirty="0">
                <a:latin typeface="Times New Roman"/>
                <a:ea typeface="Times New Roman"/>
              </a:rPr>
              <a:t>varlıkların değerlemesinde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solidFill>
                  <a:srgbClr val="00B0F0"/>
                </a:solidFill>
                <a:latin typeface="Times New Roman"/>
                <a:ea typeface="Times New Roman"/>
              </a:rPr>
              <a:t>zekatın </a:t>
            </a:r>
            <a:r>
              <a:rPr lang="tr-TR" dirty="0">
                <a:solidFill>
                  <a:srgbClr val="00B0F0"/>
                </a:solidFill>
                <a:latin typeface="Times New Roman"/>
                <a:ea typeface="Times New Roman"/>
              </a:rPr>
              <a:t>doğduğu zamanda geçerli olan </a:t>
            </a:r>
            <a:endParaRPr lang="tr-TR" dirty="0" smtClean="0">
              <a:solidFill>
                <a:srgbClr val="00B0F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piyasa 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değerinin </a:t>
            </a:r>
            <a:r>
              <a:rPr lang="tr-TR" dirty="0">
                <a:latin typeface="Times New Roman"/>
                <a:ea typeface="Times New Roman"/>
              </a:rPr>
              <a:t>kullanılması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konusunda </a:t>
            </a:r>
            <a:r>
              <a:rPr lang="tr-TR" dirty="0">
                <a:latin typeface="Times New Roman"/>
                <a:ea typeface="Times New Roman"/>
              </a:rPr>
              <a:t>mutabıktırlar .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2800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Bu </a:t>
            </a:r>
            <a:r>
              <a:rPr lang="tr-TR" sz="2800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durumda bilançoda açıklanan bilgilerin düzeltilmesi gerekecektir</a:t>
            </a:r>
            <a:r>
              <a:rPr lang="tr-TR" dirty="0">
                <a:latin typeface="Times New Roman"/>
                <a:ea typeface="Times New Roman"/>
              </a:rPr>
              <a:t>.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sz="2000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Varlığın piyasa değerinin </a:t>
            </a:r>
            <a:r>
              <a:rPr lang="tr-TR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maliyet </a:t>
            </a:r>
            <a:r>
              <a:rPr lang="tr-TR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değerinden yüksek olması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 hangingPunct="0">
              <a:spcAft>
                <a:spcPts val="0"/>
              </a:spcAft>
              <a:buNone/>
            </a:pPr>
            <a:r>
              <a:rPr lang="tr-TR" dirty="0">
                <a:latin typeface="Times New Roman"/>
                <a:ea typeface="Times New Roman"/>
              </a:rPr>
              <a:t>H</a:t>
            </a:r>
            <a:r>
              <a:rPr lang="tr-TR" dirty="0" smtClean="0">
                <a:latin typeface="Times New Roman"/>
                <a:ea typeface="Times New Roman"/>
              </a:rPr>
              <a:t>enüz </a:t>
            </a:r>
            <a:r>
              <a:rPr lang="tr-TR" b="1" i="1" dirty="0">
                <a:solidFill>
                  <a:srgbClr val="C00000"/>
                </a:solidFill>
                <a:latin typeface="Times New Roman"/>
                <a:ea typeface="Times New Roman"/>
              </a:rPr>
              <a:t>gerçekleşmemiş bir kazanç </a:t>
            </a:r>
            <a:r>
              <a:rPr lang="tr-TR" dirty="0">
                <a:latin typeface="Times New Roman"/>
                <a:ea typeface="Times New Roman"/>
              </a:rPr>
              <a:t>da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zekat </a:t>
            </a:r>
            <a:r>
              <a:rPr lang="tr-TR" dirty="0">
                <a:latin typeface="Times New Roman"/>
                <a:ea typeface="Times New Roman"/>
              </a:rPr>
              <a:t>matrahına eklenmiş olacaktır. </a:t>
            </a:r>
            <a:endParaRPr lang="tr-TR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solidFill>
                  <a:srgbClr val="0070C0"/>
                </a:solidFill>
                <a:latin typeface="Times New Roman"/>
                <a:ea typeface="Times New Roman"/>
              </a:rPr>
              <a:t>Bu </a:t>
            </a:r>
            <a:r>
              <a:rPr lang="tr-TR" dirty="0">
                <a:solidFill>
                  <a:srgbClr val="0070C0"/>
                </a:solidFill>
                <a:latin typeface="Times New Roman"/>
                <a:ea typeface="Times New Roman"/>
              </a:rPr>
              <a:t>gerçekleşmemiş kazanç; </a:t>
            </a:r>
            <a:endParaRPr lang="tr-T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solidFill>
                  <a:srgbClr val="0070C0"/>
                </a:solidFill>
                <a:latin typeface="Times New Roman"/>
                <a:ea typeface="Times New Roman"/>
              </a:rPr>
              <a:t>bir </a:t>
            </a:r>
            <a:r>
              <a:rPr lang="tr-TR" dirty="0">
                <a:solidFill>
                  <a:srgbClr val="0070C0"/>
                </a:solidFill>
                <a:latin typeface="Times New Roman"/>
                <a:ea typeface="Times New Roman"/>
              </a:rPr>
              <a:t>sonraki değerleme sırasında piyasa fiyatının düşmesi halinde ortadan kalkabilecek ve daha önce bu değer üzerinden  hesaplanan zekat olmayan bir değeri de içermiş bulunacaktır.</a:t>
            </a:r>
          </a:p>
          <a:p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İslamî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 Finansal Kuruluşlar için Muhasebe ve Denetim Standartları Teşkilatı ( AAOIFI ) </a:t>
            </a:r>
            <a:r>
              <a:rPr lang="tr-TR" sz="28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tr-TR" sz="28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tr-TR" sz="28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35 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numaralı </a:t>
            </a:r>
            <a:r>
              <a:rPr lang="tr-TR" sz="2800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islam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 hukuku standardı</a:t>
            </a:r>
            <a:endParaRPr lang="tr-TR" sz="28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0" hangingPunct="0">
              <a:spcAft>
                <a:spcPts val="0"/>
              </a:spcAft>
              <a:buNone/>
            </a:pPr>
            <a:r>
              <a:rPr lang="tr-TR" sz="4500" b="1" dirty="0">
                <a:solidFill>
                  <a:srgbClr val="C00000"/>
                </a:solidFill>
                <a:latin typeface="Times New Roman"/>
                <a:ea typeface="Times New Roman"/>
              </a:rPr>
              <a:t>D</a:t>
            </a:r>
            <a:r>
              <a:rPr lang="tr-TR" sz="45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önen </a:t>
            </a:r>
            <a:r>
              <a:rPr lang="tr-TR" sz="4500" b="1" dirty="0">
                <a:solidFill>
                  <a:srgbClr val="C00000"/>
                </a:solidFill>
                <a:latin typeface="Times New Roman"/>
                <a:ea typeface="Times New Roman"/>
              </a:rPr>
              <a:t>varlıklar arasında bulunan emtia ( ticaret malı </a:t>
            </a:r>
            <a:r>
              <a:rPr lang="tr-TR" sz="45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) </a:t>
            </a: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Bu </a:t>
            </a:r>
            <a:r>
              <a:rPr lang="tr-TR" sz="3800" b="1" dirty="0">
                <a:solidFill>
                  <a:srgbClr val="0070C0"/>
                </a:solidFill>
                <a:latin typeface="Times New Roman"/>
                <a:ea typeface="Times New Roman"/>
              </a:rPr>
              <a:t>varlıkların bulundukları şekliyle veya </a:t>
            </a:r>
            <a:endParaRPr lang="tr-TR" sz="38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işlendikten </a:t>
            </a:r>
            <a:r>
              <a:rPr lang="tr-TR" sz="3800" b="1" dirty="0">
                <a:solidFill>
                  <a:srgbClr val="0070C0"/>
                </a:solidFill>
                <a:latin typeface="Times New Roman"/>
                <a:ea typeface="Times New Roman"/>
              </a:rPr>
              <a:t>sonra satılacak olmasının </a:t>
            </a:r>
            <a:endParaRPr lang="tr-TR" sz="38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8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farketmeyeceğini</a:t>
            </a:r>
            <a:r>
              <a:rPr lang="tr-TR" sz="3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tr-TR" sz="3800" b="1" dirty="0">
                <a:solidFill>
                  <a:srgbClr val="0070C0"/>
                </a:solidFill>
                <a:latin typeface="Times New Roman"/>
                <a:ea typeface="Times New Roman"/>
              </a:rPr>
              <a:t>ifade etmektedir ( 5/2/1 </a:t>
            </a:r>
            <a:r>
              <a:rPr lang="tr-TR" sz="3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Bu durumda:</a:t>
            </a: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5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Devam </a:t>
            </a:r>
            <a:r>
              <a:rPr lang="tr-TR" sz="5000" b="1" dirty="0">
                <a:solidFill>
                  <a:srgbClr val="C00000"/>
                </a:solidFill>
                <a:latin typeface="Times New Roman"/>
                <a:ea typeface="Times New Roman"/>
              </a:rPr>
              <a:t>eden işler, </a:t>
            </a:r>
            <a:endParaRPr lang="tr-TR" sz="50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5000" b="1" dirty="0">
                <a:solidFill>
                  <a:srgbClr val="C00000"/>
                </a:solidFill>
                <a:latin typeface="Times New Roman"/>
                <a:ea typeface="Times New Roman"/>
              </a:rPr>
              <a:t>Y</a:t>
            </a:r>
            <a:r>
              <a:rPr lang="tr-TR" sz="5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arı </a:t>
            </a:r>
            <a:r>
              <a:rPr lang="tr-TR" sz="5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mamuler</a:t>
            </a:r>
            <a:r>
              <a:rPr lang="tr-TR" sz="5000" b="1" dirty="0">
                <a:solidFill>
                  <a:srgbClr val="C00000"/>
                </a:solidFill>
                <a:latin typeface="Times New Roman"/>
                <a:ea typeface="Times New Roman"/>
              </a:rPr>
              <a:t> ve </a:t>
            </a:r>
            <a:endParaRPr lang="tr-TR" sz="50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5000" b="1" dirty="0">
                <a:solidFill>
                  <a:srgbClr val="C00000"/>
                </a:solidFill>
                <a:latin typeface="Times New Roman"/>
                <a:ea typeface="Times New Roman"/>
              </a:rPr>
              <a:t>H</a:t>
            </a:r>
            <a:r>
              <a:rPr lang="tr-TR" sz="5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ammaddeler </a:t>
            </a:r>
            <a:r>
              <a:rPr lang="tr-TR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de zekata tabi mallar kapsamında sayılmaktadır. </a:t>
            </a:r>
            <a:endParaRPr lang="tr-TR" sz="3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endParaRPr lang="tr-TR" sz="3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4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Ticaret 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mallarının </a:t>
            </a:r>
            <a:r>
              <a:rPr lang="tr-TR" sz="4500" b="1" i="1" u="sng" dirty="0">
                <a:solidFill>
                  <a:srgbClr val="002060"/>
                </a:solidFill>
                <a:latin typeface="Times New Roman"/>
                <a:ea typeface="Times New Roman"/>
              </a:rPr>
              <a:t>piyasa satış değeri 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( </a:t>
            </a:r>
            <a:r>
              <a:rPr lang="tr-TR" sz="40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selling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 market </a:t>
            </a:r>
            <a:r>
              <a:rPr lang="tr-TR" sz="40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price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 ) ile </a:t>
            </a:r>
            <a:r>
              <a:rPr lang="tr-TR" sz="4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değerleneceği</a:t>
            </a: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4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vurgulanarak, </a:t>
            </a:r>
            <a:r>
              <a:rPr lang="tr-TR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piyasa veya maliyet değerinden düşük olanla değerlemeye izin vermemektedir </a:t>
            </a:r>
            <a:r>
              <a:rPr lang="tr-TR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( 5/2/2 ). </a:t>
            </a:r>
            <a:endParaRPr lang="tr-TR" sz="40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4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Ancak </a:t>
            </a:r>
            <a:r>
              <a:rPr lang="tr-TR" sz="4000" b="1" dirty="0">
                <a:solidFill>
                  <a:srgbClr val="0070C0"/>
                </a:solidFill>
                <a:latin typeface="Times New Roman"/>
                <a:ea typeface="Times New Roman"/>
              </a:rPr>
              <a:t>piyasa değerinin tespit edilmesinin son derece güç olması halinde maliyet değerinin kullanılabileceği ifade edilmektedir</a:t>
            </a:r>
            <a:r>
              <a:rPr lang="tr-TR" sz="4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</a:p>
          <a:p>
            <a:pPr indent="0" hangingPunct="0">
              <a:spcAft>
                <a:spcPts val="0"/>
              </a:spcAft>
              <a:buNone/>
            </a:pPr>
            <a:r>
              <a:rPr lang="tr-TR" sz="35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</a:p>
          <a:p>
            <a:pPr indent="0" hangingPunct="0">
              <a:spcAft>
                <a:spcPts val="0"/>
              </a:spcAft>
              <a:buNone/>
            </a:pPr>
            <a:r>
              <a:rPr lang="tr-TR" sz="4000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Zekatın </a:t>
            </a:r>
            <a:r>
              <a:rPr lang="tr-TR" sz="4000" b="1" dirty="0">
                <a:solidFill>
                  <a:srgbClr val="00B0F0"/>
                </a:solidFill>
                <a:latin typeface="Times New Roman"/>
                <a:ea typeface="Times New Roman"/>
              </a:rPr>
              <a:t>tahakkuk ettirildiği tarihle ödendiği tarih arasında bir fiyat değişikliği olması halinde, tahakkuk tarihindeki fiyatın esas alınacağı söylenmektedir ( 5/2/2 ).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sz="4000" b="1" dirty="0">
                <a:solidFill>
                  <a:srgbClr val="00B0F0"/>
                </a:solidFill>
                <a:latin typeface="Times New Roman"/>
                <a:ea typeface="Times New Roman"/>
              </a:rPr>
              <a:t>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605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hangingPunct="0">
              <a:spcAft>
                <a:spcPts val="0"/>
              </a:spcAft>
            </a:pPr>
            <a:r>
              <a:rPr lang="tr-TR" b="1" dirty="0" smtClean="0">
                <a:latin typeface="Times New Roman"/>
                <a:ea typeface="Times New Roman"/>
              </a:rPr>
              <a:t/>
            </a:r>
            <a:br>
              <a:rPr lang="tr-TR" b="1" dirty="0" smtClean="0">
                <a:latin typeface="Times New Roman"/>
                <a:ea typeface="Times New Roman"/>
              </a:rPr>
            </a:br>
            <a:r>
              <a:rPr lang="tr-TR" b="1" dirty="0">
                <a:latin typeface="Times New Roman"/>
                <a:ea typeface="Times New Roman"/>
              </a:rPr>
              <a:t/>
            </a:r>
            <a:br>
              <a:rPr lang="tr-TR" b="1" dirty="0">
                <a:latin typeface="Times New Roman"/>
                <a:ea typeface="Times New Roman"/>
              </a:rPr>
            </a:br>
            <a:r>
              <a:rPr lang="tr-TR" b="1" dirty="0" smtClean="0">
                <a:latin typeface="Times New Roman"/>
                <a:ea typeface="Times New Roman"/>
              </a:rPr>
              <a:t/>
            </a:r>
            <a:br>
              <a:rPr lang="tr-TR" b="1" dirty="0" smtClean="0">
                <a:latin typeface="Times New Roman"/>
                <a:ea typeface="Times New Roman"/>
              </a:rPr>
            </a:br>
            <a:r>
              <a:rPr lang="tr-TR" b="1" dirty="0" smtClean="0">
                <a:latin typeface="Times New Roman"/>
                <a:ea typeface="Times New Roman"/>
              </a:rPr>
              <a:t>5.	Zekat </a:t>
            </a:r>
            <a:r>
              <a:rPr lang="tr-TR" b="1" dirty="0">
                <a:latin typeface="Times New Roman"/>
                <a:ea typeface="Times New Roman"/>
              </a:rPr>
              <a:t>vergi ilişkisi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r>
              <a:rPr lang="tr-TR" b="1" dirty="0">
                <a:latin typeface="Times New Roman"/>
                <a:ea typeface="Times New Roman"/>
              </a:rPr>
              <a:t> 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r>
              <a:rPr lang="tr-TR" b="1" dirty="0">
                <a:latin typeface="Times New Roman"/>
                <a:ea typeface="Times New Roman"/>
              </a:rPr>
              <a:t> 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Vergiler </a:t>
            </a:r>
            <a:r>
              <a:rPr lang="tr-TR" sz="3200" b="1" i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kazanç,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tüketim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 ve 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varlıklar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tr-TR" sz="2800" dirty="0" smtClean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2800" dirty="0" smtClean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2800" dirty="0" smtClean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üzerinden 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alınabilir</a:t>
            </a:r>
            <a:endParaRPr lang="tr-TR" sz="4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28600" hangingPunct="0">
              <a:spcAft>
                <a:spcPts val="0"/>
              </a:spcAft>
            </a:pPr>
            <a:r>
              <a:rPr lang="tr-TR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Tek </a:t>
            </a:r>
            <a:r>
              <a:rPr lang="tr-TR" b="1" i="1" dirty="0">
                <a:solidFill>
                  <a:srgbClr val="7030A0"/>
                </a:solidFill>
                <a:latin typeface="Times New Roman"/>
                <a:ea typeface="Times New Roman"/>
              </a:rPr>
              <a:t>kişinin sahip olduğu işletmelerde ve ortaklıklarda, işletmeler elde ettikleri kâr üzerinden vergi ödemezler ancak </a:t>
            </a:r>
            <a:r>
              <a:rPr lang="tr-TR" b="1" i="1" u="sng" dirty="0">
                <a:solidFill>
                  <a:srgbClr val="7030A0"/>
                </a:solidFill>
                <a:latin typeface="Times New Roman"/>
                <a:ea typeface="Times New Roman"/>
              </a:rPr>
              <a:t>sahip veya ortaklar kârdan kendilerine düşen pay üzerinden gelir vergisi öderler</a:t>
            </a:r>
            <a:r>
              <a:rPr lang="tr-TR" b="1" i="1" dirty="0">
                <a:solidFill>
                  <a:srgbClr val="7030A0"/>
                </a:solidFill>
                <a:latin typeface="Times New Roman"/>
                <a:ea typeface="Times New Roman"/>
              </a:rPr>
              <a:t>. </a:t>
            </a:r>
            <a:endParaRPr lang="tr-TR" b="1" i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indent="228600" hangingPunct="0">
              <a:spcAft>
                <a:spcPts val="0"/>
              </a:spcAft>
            </a:pP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Sermaye 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şirketleri ( Limited ve Anonim Şirket ) ise </a:t>
            </a:r>
            <a:r>
              <a:rPr lang="tr-TR" b="1" i="1" u="sng" dirty="0">
                <a:solidFill>
                  <a:srgbClr val="0070C0"/>
                </a:solidFill>
                <a:latin typeface="Times New Roman"/>
                <a:ea typeface="Times New Roman"/>
              </a:rPr>
              <a:t>kazançları üzerinden kurumlar vergisi öderler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. Vergi sonrası kazançtan elde edilen paylar ise belirli düzenlemeler çerçevesinde pay sahibinin gelir vergisine tabi tabi kazançları arasında yerini alır</a:t>
            </a:r>
            <a:r>
              <a:rPr lang="tr-TR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</a:p>
          <a:p>
            <a:pPr indent="228600"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b="1" i="1" dirty="0">
                <a:solidFill>
                  <a:srgbClr val="C00000"/>
                </a:solidFill>
                <a:latin typeface="Times New Roman"/>
                <a:ea typeface="Times New Roman"/>
              </a:rPr>
              <a:t>İşletmeler bir tür tüketim vergisi olan katma değer vergisinin de yükümlüsüdürler ancak bu vergi yükü büyük ölçüde geri alınır, 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katma değer vergisinin finansman yükü ise işletmenin üzerindedir</a:t>
            </a:r>
            <a:r>
              <a:rPr lang="tr-TR" dirty="0">
                <a:latin typeface="Times New Roman"/>
                <a:ea typeface="Times New Roman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2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228600" hangingPunct="0">
              <a:spcAft>
                <a:spcPts val="0"/>
              </a:spcAft>
            </a:pPr>
            <a:r>
              <a:rPr lang="tr-TR" sz="2800" dirty="0" smtClean="0">
                <a:latin typeface="Times New Roman"/>
                <a:ea typeface="Times New Roman"/>
              </a:rPr>
              <a:t/>
            </a:r>
            <a:br>
              <a:rPr lang="tr-TR" sz="2800" dirty="0" smtClean="0">
                <a:latin typeface="Times New Roman"/>
                <a:ea typeface="Times New Roman"/>
              </a:rPr>
            </a:br>
            <a:r>
              <a:rPr lang="tr-TR" sz="2800" dirty="0" smtClean="0">
                <a:latin typeface="Times New Roman"/>
                <a:ea typeface="Times New Roman"/>
              </a:rPr>
              <a:t>İşletmeye </a:t>
            </a:r>
            <a:r>
              <a:rPr lang="tr-TR" sz="2800" dirty="0">
                <a:latin typeface="Times New Roman"/>
                <a:ea typeface="Times New Roman"/>
              </a:rPr>
              <a:t>sahip olan Müslüman kişiler, </a:t>
            </a:r>
            <a:r>
              <a:rPr lang="tr-TR" sz="2800" dirty="0" smtClean="0">
                <a:latin typeface="Times New Roman"/>
                <a:ea typeface="Times New Roman"/>
              </a:rPr>
              <a:t/>
            </a:r>
            <a:br>
              <a:rPr lang="tr-TR" sz="2800" dirty="0" smtClean="0">
                <a:latin typeface="Times New Roman"/>
                <a:ea typeface="Times New Roman"/>
              </a:rPr>
            </a:br>
            <a:r>
              <a:rPr lang="tr-TR" sz="2800" dirty="0" smtClean="0">
                <a:latin typeface="Times New Roman"/>
                <a:ea typeface="Times New Roman"/>
              </a:rPr>
              <a:t>işletmenin 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belirli varlıklarından </a:t>
            </a:r>
            <a:r>
              <a:rPr lang="tr-TR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belirli borçları düşüldükten sonra</a:t>
            </a:r>
            <a:r>
              <a:rPr lang="tr-TR" sz="2800" dirty="0">
                <a:latin typeface="Times New Roman"/>
                <a:ea typeface="Times New Roman"/>
              </a:rPr>
              <a:t> </a:t>
            </a:r>
            <a:r>
              <a:rPr lang="tr-TR" sz="2800" b="1" i="1" u="sng" dirty="0">
                <a:solidFill>
                  <a:srgbClr val="00B050"/>
                </a:solidFill>
                <a:latin typeface="Times New Roman"/>
                <a:ea typeface="Times New Roman"/>
              </a:rPr>
              <a:t>kalan tutar üzerinden zekat ödemek zorundadırlar. </a:t>
            </a:r>
            <a:br>
              <a:rPr lang="tr-TR" sz="2800" b="1" i="1" u="sng" dirty="0">
                <a:solidFill>
                  <a:srgbClr val="00B050"/>
                </a:solidFill>
                <a:latin typeface="Times New Roman"/>
                <a:ea typeface="Times New Roman"/>
              </a:rPr>
            </a:br>
            <a:endParaRPr lang="tr-TR" sz="2800" b="1" i="1" u="sng" dirty="0">
              <a:solidFill>
                <a:srgbClr val="00B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6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1-	GİRİŞ ve KAVRAMLAR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/>
                <a:ea typeface="Times New Roman"/>
              </a:rPr>
              <a:t>Finansal raporlama </a:t>
            </a:r>
            <a:r>
              <a:rPr lang="tr-TR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açısından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/>
                <a:ea typeface="Times New Roman"/>
              </a:rPr>
              <a:t>G</a:t>
            </a:r>
            <a:r>
              <a:rPr lang="tr-TR" dirty="0" smtClean="0">
                <a:latin typeface="Times New Roman"/>
                <a:ea typeface="Times New Roman"/>
              </a:rPr>
              <a:t>elir </a:t>
            </a:r>
            <a:r>
              <a:rPr lang="tr-TR" dirty="0">
                <a:latin typeface="Times New Roman"/>
                <a:ea typeface="Times New Roman"/>
              </a:rPr>
              <a:t>veya </a:t>
            </a:r>
            <a:r>
              <a:rPr lang="tr-TR" dirty="0" smtClean="0">
                <a:latin typeface="Times New Roman"/>
                <a:ea typeface="Times New Roman"/>
              </a:rPr>
              <a:t>Kurumlar </a:t>
            </a:r>
            <a:r>
              <a:rPr lang="tr-TR" dirty="0">
                <a:latin typeface="Times New Roman"/>
                <a:ea typeface="Times New Roman"/>
              </a:rPr>
              <a:t>vergisi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işletmenin </a:t>
            </a:r>
            <a:r>
              <a:rPr lang="tr-TR" b="1" i="1" u="sng" dirty="0">
                <a:solidFill>
                  <a:srgbClr val="00B050"/>
                </a:solidFill>
                <a:latin typeface="Times New Roman"/>
                <a:ea typeface="Times New Roman"/>
              </a:rPr>
              <a:t>gelir tablosunda açıklanan </a:t>
            </a:r>
            <a:r>
              <a:rPr lang="tr-TR" dirty="0">
                <a:latin typeface="Times New Roman"/>
                <a:ea typeface="Times New Roman"/>
              </a:rPr>
              <a:t>bilgilere dayandığı halde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zekat </a:t>
            </a:r>
            <a:r>
              <a:rPr lang="tr-TR" dirty="0">
                <a:latin typeface="Times New Roman"/>
                <a:ea typeface="Times New Roman"/>
              </a:rPr>
              <a:t>işletmenin </a:t>
            </a:r>
            <a:r>
              <a:rPr lang="tr-TR" b="1" u="sng" dirty="0">
                <a:solidFill>
                  <a:srgbClr val="C00000"/>
                </a:solidFill>
                <a:latin typeface="Times New Roman"/>
                <a:ea typeface="Times New Roman"/>
              </a:rPr>
              <a:t>bilançosu yani mali durum tablosunda açıklanan </a:t>
            </a:r>
            <a:r>
              <a:rPr lang="tr-TR" dirty="0">
                <a:latin typeface="Times New Roman"/>
                <a:ea typeface="Times New Roman"/>
              </a:rPr>
              <a:t>bilgilere dayanır.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15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İşletme </a:t>
            </a:r>
            <a:r>
              <a:rPr lang="tr-TR" sz="3200" b="1" i="1" u="sng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artı çalışma sermayesine sahip </a:t>
            </a:r>
            <a:r>
              <a:rPr lang="tr-TR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olduğu sürece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O dönemde </a:t>
            </a:r>
            <a:r>
              <a:rPr lang="tr-TR" dirty="0">
                <a:latin typeface="Times New Roman"/>
                <a:ea typeface="Times New Roman"/>
              </a:rPr>
              <a:t>faaliyet sonucu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kâr </a:t>
            </a:r>
            <a:r>
              <a:rPr lang="tr-TR" b="1" i="1" dirty="0">
                <a:solidFill>
                  <a:srgbClr val="C00000"/>
                </a:solidFill>
                <a:latin typeface="Times New Roman"/>
                <a:ea typeface="Times New Roman"/>
              </a:rPr>
              <a:t>ya da zarar açıklamış olmasına bakılmaksızın, </a:t>
            </a:r>
            <a:endParaRPr lang="tr-TR" b="1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sahip </a:t>
            </a:r>
            <a:r>
              <a:rPr lang="tr-TR" dirty="0">
                <a:latin typeface="Times New Roman"/>
                <a:ea typeface="Times New Roman"/>
              </a:rPr>
              <a:t>veya sahipler zekat ödemek durumundadır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3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İşletmeler için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i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vergisel </a:t>
            </a:r>
            <a:r>
              <a:rPr lang="tr-TR" b="1" i="1" u="sng" dirty="0">
                <a:solidFill>
                  <a:srgbClr val="002060"/>
                </a:solidFill>
                <a:latin typeface="Times New Roman"/>
                <a:ea typeface="Times New Roman"/>
              </a:rPr>
              <a:t>kazancın </a:t>
            </a:r>
            <a:r>
              <a:rPr lang="tr-TR" b="1" i="1" dirty="0">
                <a:solidFill>
                  <a:srgbClr val="002060"/>
                </a:solidFill>
                <a:latin typeface="Times New Roman"/>
                <a:ea typeface="Times New Roman"/>
              </a:rPr>
              <a:t>belirlenmesinde uygulanan yasa ve kurallar ile </a:t>
            </a:r>
            <a:endParaRPr lang="tr-TR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tr-TR" b="1" i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finansal </a:t>
            </a:r>
            <a:r>
              <a:rPr lang="tr-TR" b="1" i="1" u="sng" dirty="0">
                <a:solidFill>
                  <a:srgbClr val="0070C0"/>
                </a:solidFill>
                <a:latin typeface="Times New Roman"/>
                <a:ea typeface="Times New Roman"/>
              </a:rPr>
              <a:t>raporlama </a:t>
            </a:r>
            <a:r>
              <a:rPr lang="tr-TR" b="1" i="1" dirty="0">
                <a:solidFill>
                  <a:srgbClr val="0070C0"/>
                </a:solidFill>
                <a:latin typeface="Times New Roman"/>
                <a:ea typeface="Times New Roman"/>
              </a:rPr>
              <a:t>için ticarî kazancı belirlemekte uyguladıkları standartlar birbirinden farklıdır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 smtClean="0">
              <a:latin typeface="Times New Roman"/>
              <a:ea typeface="Times New Roman"/>
            </a:endParaRPr>
          </a:p>
          <a:p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Zekat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amacıyla </a:t>
            </a:r>
            <a:r>
              <a:rPr lang="tr-TR" b="1" i="1" dirty="0">
                <a:solidFill>
                  <a:srgbClr val="00B050"/>
                </a:solidFill>
                <a:latin typeface="Times New Roman"/>
                <a:ea typeface="Times New Roman"/>
              </a:rPr>
              <a:t>finansal raporlama amacıyla yayımlanan bilanço üzerinde </a:t>
            </a:r>
            <a:r>
              <a:rPr lang="tr-TR" sz="3600" b="1" i="1" u="sng" dirty="0">
                <a:solidFill>
                  <a:srgbClr val="00B050"/>
                </a:solidFill>
                <a:latin typeface="Times New Roman"/>
                <a:ea typeface="Times New Roman"/>
              </a:rPr>
              <a:t>bazı düzeltmeler yapılarak </a:t>
            </a:r>
            <a:r>
              <a:rPr lang="tr-TR" b="1" i="1" dirty="0">
                <a:solidFill>
                  <a:srgbClr val="00B050"/>
                </a:solidFill>
                <a:latin typeface="Times New Roman"/>
                <a:ea typeface="Times New Roman"/>
              </a:rPr>
              <a:t>zekata tabi varlıkları ve değerlerini tespit etmek daha uygun olacaktır</a:t>
            </a:r>
            <a:endParaRPr lang="tr-TR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i="1" dirty="0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Bazı ülkelerin vergi yasalarında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 hangingPunct="0">
              <a:spcAft>
                <a:spcPts val="0"/>
              </a:spcAft>
              <a:buNone/>
            </a:pP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K</a:t>
            </a:r>
            <a:r>
              <a:rPr lang="tr-TR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işilere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ödedikleri zekatları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vergi beyannamelerinde açıklayarak </a:t>
            </a:r>
            <a:endParaRPr lang="tr-TR" b="1" i="1" u="sng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228600" algn="ctr" hangingPunct="0">
              <a:spcAft>
                <a:spcPts val="0"/>
              </a:spcAft>
            </a:pPr>
            <a:r>
              <a:rPr lang="tr-TR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ya </a:t>
            </a:r>
            <a:r>
              <a:rPr lang="tr-TR" b="1" u="sng" dirty="0">
                <a:solidFill>
                  <a:srgbClr val="C00000"/>
                </a:solidFill>
                <a:latin typeface="Times New Roman"/>
                <a:ea typeface="Times New Roman"/>
              </a:rPr>
              <a:t>matrahtan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ya da </a:t>
            </a:r>
            <a:endParaRPr lang="tr-TR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228600" algn="ctr" hangingPunct="0">
              <a:spcAft>
                <a:spcPts val="0"/>
              </a:spcAft>
            </a:pPr>
            <a:r>
              <a:rPr lang="tr-TR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ödenecek </a:t>
            </a:r>
            <a:r>
              <a:rPr lang="tr-TR" b="1" u="sng" dirty="0">
                <a:solidFill>
                  <a:srgbClr val="C00000"/>
                </a:solidFill>
                <a:latin typeface="Times New Roman"/>
                <a:ea typeface="Times New Roman"/>
              </a:rPr>
              <a:t>vergi tutarından düşme 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imkanı sağlanmıştır.</a:t>
            </a:r>
          </a:p>
          <a:p>
            <a:pPr algn="ctr"/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hangingPunct="0">
              <a:spcAft>
                <a:spcPts val="0"/>
              </a:spcAft>
            </a:pPr>
            <a:r>
              <a:rPr lang="tr-TR" b="1" dirty="0" smtClean="0">
                <a:latin typeface="Times New Roman"/>
                <a:ea typeface="Times New Roman"/>
              </a:rPr>
              <a:t>6.	Ticaret </a:t>
            </a:r>
            <a:r>
              <a:rPr lang="tr-TR" b="1" dirty="0">
                <a:latin typeface="Times New Roman"/>
                <a:ea typeface="Times New Roman"/>
              </a:rPr>
              <a:t>malına zekatın </a:t>
            </a:r>
            <a:r>
              <a:rPr lang="tr-TR" b="1" dirty="0" smtClean="0">
                <a:latin typeface="Times New Roman"/>
                <a:ea typeface="Times New Roman"/>
              </a:rPr>
              <a:t>işletme</a:t>
            </a:r>
            <a:r>
              <a:rPr lang="tr-TR" dirty="0">
                <a:latin typeface="Times New Roman"/>
                <a:ea typeface="Times New Roman"/>
              </a:rPr>
              <a:t/>
            </a:r>
            <a:br>
              <a:rPr lang="tr-TR" dirty="0"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açısından ekonomik analizi</a:t>
            </a:r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tr-TR" sz="40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9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İşletme kendi kişiliği ile zekat mükellefi olmamakla birlikte,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ctr" hangingPunct="0">
              <a:spcAft>
                <a:spcPts val="0"/>
              </a:spcAft>
              <a:buNone/>
            </a:pP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İ</a:t>
            </a:r>
            <a:r>
              <a:rPr lang="tr-TR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şletmenin </a:t>
            </a: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ticarî varlıkları üzerindeki hakları nedeniyle </a:t>
            </a:r>
            <a:endParaRPr lang="tr-TR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sahip </a:t>
            </a: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veya sahipler için bu varlıkları üzerinden zekat yükümlülüğü doğmaktadır</a:t>
            </a:r>
            <a:r>
              <a:rPr lang="tr-TR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.</a:t>
            </a: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Times New Roman"/>
                <a:ea typeface="Times New Roman"/>
              </a:rPr>
              <a:t>Zekat yükümlülüğü </a:t>
            </a:r>
            <a:endParaRPr lang="tr-TR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000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kâr </a:t>
            </a:r>
            <a:r>
              <a:rPr lang="tr-TR" sz="3000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üzerinden değil servet üzerinden doğduğu için </a:t>
            </a:r>
            <a:r>
              <a:rPr lang="tr-TR" b="1" i="1" dirty="0">
                <a:latin typeface="Times New Roman"/>
                <a:ea typeface="Times New Roman"/>
              </a:rPr>
              <a:t>işletme zarar etmiş bile olsa </a:t>
            </a:r>
            <a:endParaRPr lang="tr-TR" b="1" i="1" dirty="0" smtClean="0"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b="1" i="1" dirty="0" smtClean="0">
                <a:latin typeface="Times New Roman"/>
                <a:ea typeface="Times New Roman"/>
              </a:rPr>
              <a:t>işletmenin </a:t>
            </a:r>
            <a:r>
              <a:rPr lang="tr-TR" b="1" i="1" dirty="0">
                <a:latin typeface="Times New Roman"/>
                <a:ea typeface="Times New Roman"/>
              </a:rPr>
              <a:t>elinde </a:t>
            </a:r>
            <a:r>
              <a:rPr lang="tr-TR" b="1" i="1" u="sng" dirty="0">
                <a:latin typeface="Times New Roman"/>
                <a:ea typeface="Times New Roman"/>
              </a:rPr>
              <a:t>mevcut</a:t>
            </a:r>
            <a:r>
              <a:rPr lang="tr-TR" b="1" i="1" dirty="0">
                <a:latin typeface="Times New Roman"/>
                <a:ea typeface="Times New Roman"/>
              </a:rPr>
              <a:t> olan </a:t>
            </a:r>
            <a:r>
              <a:rPr lang="tr-TR" b="1" i="1" u="sng" dirty="0">
                <a:latin typeface="Times New Roman"/>
                <a:ea typeface="Times New Roman"/>
              </a:rPr>
              <a:t>zekata tabi varlıklar üzerinden hesaplanan zekatı </a:t>
            </a:r>
            <a:r>
              <a:rPr lang="tr-TR" b="1" i="1" dirty="0">
                <a:solidFill>
                  <a:srgbClr val="FF0000"/>
                </a:solidFill>
                <a:latin typeface="Times New Roman"/>
                <a:ea typeface="Times New Roman"/>
              </a:rPr>
              <a:t>sahip veya ortaklar payları oranında ödemek durumundadırlar.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1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Dolayısıyla zekat işletmenin bir gideri değildir.</a:t>
            </a:r>
            <a:endParaRPr lang="tr-T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28600"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Malezya </a:t>
            </a:r>
            <a:r>
              <a:rPr lang="tr-TR" dirty="0">
                <a:latin typeface="Times New Roman"/>
                <a:ea typeface="Times New Roman"/>
              </a:rPr>
              <a:t>Muhasebe Standartları Kurulu’nun TR i-1 </a:t>
            </a:r>
            <a:r>
              <a:rPr lang="tr-TR" dirty="0" err="1">
                <a:latin typeface="Times New Roman"/>
                <a:ea typeface="Times New Roman"/>
              </a:rPr>
              <a:t>nolu</a:t>
            </a:r>
            <a:r>
              <a:rPr lang="tr-TR" dirty="0">
                <a:latin typeface="Times New Roman"/>
                <a:ea typeface="Times New Roman"/>
              </a:rPr>
              <a:t> duyurusunun 5 no.lu paragrafında </a:t>
            </a:r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«bir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işletmenin ilgili varlıkları üzerinden zekat ödemesi halinde bu tutarın gider olarak tanınacağı ve gelir tablosuna </a:t>
            </a:r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yansıtılacağı» </a:t>
            </a:r>
            <a:r>
              <a:rPr lang="tr-TR" dirty="0">
                <a:latin typeface="Times New Roman"/>
                <a:ea typeface="Times New Roman"/>
              </a:rPr>
              <a:t>söylenmektedir</a:t>
            </a:r>
            <a:r>
              <a:rPr lang="tr-TR" dirty="0" smtClean="0">
                <a:latin typeface="Times New Roman"/>
                <a:ea typeface="Times New Roman"/>
              </a:rPr>
              <a:t>.</a:t>
            </a:r>
          </a:p>
          <a:p>
            <a:pPr indent="228600" algn="ctr"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AAOIFI’nin</a:t>
            </a:r>
            <a:r>
              <a:rPr lang="tr-TR" dirty="0">
                <a:latin typeface="Times New Roman"/>
                <a:ea typeface="Times New Roman"/>
              </a:rPr>
              <a:t> 9 numaralı Finansal Muhasebe Standardında da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“faaliyet dışı gider” </a:t>
            </a:r>
            <a:r>
              <a:rPr lang="tr-TR" dirty="0">
                <a:latin typeface="Times New Roman"/>
                <a:ea typeface="Times New Roman"/>
              </a:rPr>
              <a:t>olarak kabul edileceği ifadesi vardır. </a:t>
            </a:r>
            <a:r>
              <a:rPr lang="tr-TR" sz="3600" dirty="0">
                <a:latin typeface="Times New Roman"/>
                <a:ea typeface="Times New Roman"/>
              </a:rPr>
              <a:t>Ancak ilgili ülke yasalarında </a:t>
            </a:r>
            <a:r>
              <a:rPr lang="tr-TR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islam</a:t>
            </a:r>
            <a:r>
              <a:rPr lang="tr-TR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bankasına zekat yükümlülüğü konulduğu veya bankanın ortaklar genel kurulunda veya lisans ve yönetmeliklerinde böyle bir hüküm olduğu durumlarda bunun söz konusu olacağı koşulu vardır </a:t>
            </a:r>
            <a:endParaRPr lang="tr-TR" sz="36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algn="ctr" hangingPunct="0">
              <a:spcAft>
                <a:spcPts val="0"/>
              </a:spcAft>
              <a:buNone/>
            </a:pPr>
            <a:r>
              <a:rPr lang="tr-TR" sz="3600" dirty="0" smtClean="0">
                <a:latin typeface="Times New Roman"/>
                <a:ea typeface="Times New Roman"/>
              </a:rPr>
              <a:t>( </a:t>
            </a:r>
            <a:r>
              <a:rPr lang="tr-TR" sz="3600" dirty="0">
                <a:latin typeface="Times New Roman"/>
                <a:ea typeface="Times New Roman"/>
              </a:rPr>
              <a:t>2/2/1).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587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«Zekat </a:t>
            </a:r>
            <a:r>
              <a:rPr lang="tr-T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işletmenin bir gideri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değildir»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hangingPunct="0">
              <a:spcAft>
                <a:spcPts val="0"/>
              </a:spcAft>
            </a:pPr>
            <a:r>
              <a:rPr lang="tr-TR" dirty="0" err="1">
                <a:latin typeface="Times New Roman"/>
                <a:ea typeface="Times New Roman"/>
              </a:rPr>
              <a:t>Muhammad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Akhyar</a:t>
            </a:r>
            <a:r>
              <a:rPr lang="tr-TR" dirty="0">
                <a:latin typeface="Times New Roman"/>
                <a:ea typeface="Times New Roman"/>
              </a:rPr>
              <a:t> Adnan ve Nur </a:t>
            </a:r>
            <a:r>
              <a:rPr lang="tr-TR" dirty="0" err="1">
                <a:latin typeface="Times New Roman"/>
                <a:ea typeface="Times New Roman"/>
              </a:rPr>
              <a:t>Barizah</a:t>
            </a:r>
            <a:r>
              <a:rPr lang="tr-TR" dirty="0">
                <a:latin typeface="Times New Roman"/>
                <a:ea typeface="Times New Roman"/>
              </a:rPr>
              <a:t> Abu Bakar, makalelerinde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zekatın gider olamayacağını</a:t>
            </a:r>
            <a:r>
              <a:rPr lang="tr-TR" dirty="0">
                <a:latin typeface="Times New Roman"/>
                <a:ea typeface="Times New Roman"/>
              </a:rPr>
              <a:t> ayrıntılı olarak anlatmışlardır.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8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2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İşletme sahipleri için doğan </a:t>
            </a:r>
            <a:r>
              <a:rPr lang="tr-TR" sz="3200" b="1" i="1" dirty="0">
                <a:solidFill>
                  <a:srgbClr val="C00000"/>
                </a:solidFill>
                <a:latin typeface="Times New Roman"/>
                <a:ea typeface="Times New Roman"/>
              </a:rPr>
              <a:t>zekat </a:t>
            </a:r>
            <a:r>
              <a:rPr lang="tr-TR" sz="32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yükümlülüğünün</a:t>
            </a:r>
            <a:br>
              <a:rPr lang="tr-TR" sz="32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tr-TR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( Vekaleten ) </a:t>
            </a:r>
            <a:r>
              <a:rPr lang="tr-TR" sz="32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işletme </a:t>
            </a:r>
            <a:r>
              <a:rPr lang="tr-TR" sz="3200" b="1" i="1" dirty="0">
                <a:solidFill>
                  <a:srgbClr val="C00000"/>
                </a:solidFill>
                <a:latin typeface="Times New Roman"/>
                <a:ea typeface="Times New Roman"/>
              </a:rPr>
              <a:t>tarafından </a:t>
            </a:r>
            <a:r>
              <a:rPr lang="tr-TR" sz="32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ödenmesi</a:t>
            </a:r>
            <a:r>
              <a:rPr lang="tr-TR" sz="3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tr-TR" sz="36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>
              <a:spcAft>
                <a:spcPts val="0"/>
              </a:spcAft>
            </a:pPr>
            <a:r>
              <a:rPr lang="tr-TR" b="1" i="1" dirty="0">
                <a:solidFill>
                  <a:srgbClr val="002060"/>
                </a:solidFill>
                <a:latin typeface="Times New Roman"/>
                <a:ea typeface="Times New Roman"/>
              </a:rPr>
              <a:t>Ş</a:t>
            </a:r>
            <a:r>
              <a:rPr lang="tr-TR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irket </a:t>
            </a:r>
            <a:r>
              <a:rPr lang="tr-TR" b="1" i="1" dirty="0">
                <a:solidFill>
                  <a:srgbClr val="002060"/>
                </a:solidFill>
                <a:latin typeface="Times New Roman"/>
                <a:ea typeface="Times New Roman"/>
              </a:rPr>
              <a:t>ana sözleşmesinde yazılması veya ortaklar genel kurulu kararıyla olabilir. </a:t>
            </a:r>
            <a:endParaRPr lang="tr-TR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Bir </a:t>
            </a:r>
            <a:r>
              <a:rPr lang="tr-TR" b="1" dirty="0">
                <a:solidFill>
                  <a:srgbClr val="FF0000"/>
                </a:solidFill>
                <a:latin typeface="Times New Roman"/>
                <a:ea typeface="Times New Roman"/>
              </a:rPr>
              <a:t>işletme sahiplerinin tümü için  veya bazıları için </a:t>
            </a:r>
            <a:r>
              <a:rPr lang="tr-TR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bu vekaleti kabul ettiğinde </a:t>
            </a:r>
            <a:r>
              <a:rPr lang="tr-TR" b="1" dirty="0">
                <a:solidFill>
                  <a:srgbClr val="FF0000"/>
                </a:solidFill>
                <a:latin typeface="Times New Roman"/>
                <a:ea typeface="Times New Roman"/>
              </a:rPr>
              <a:t>ödenmesi gereken tutar kadar nakit fon bulundurmak </a:t>
            </a:r>
            <a:r>
              <a:rPr lang="tr-TR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zorunda kalır.</a:t>
            </a:r>
          </a:p>
          <a:p>
            <a:pPr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/>
                <a:ea typeface="Times New Roman"/>
              </a:rPr>
              <a:t>Ortaklar adına ödenen zekat payları oranında </a:t>
            </a:r>
            <a:r>
              <a:rPr lang="tr-TR" b="1" i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ortakların </a:t>
            </a:r>
            <a:r>
              <a:rPr lang="tr-TR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cari hesabına borç olarak </a:t>
            </a:r>
            <a:r>
              <a:rPr lang="tr-TR" dirty="0">
                <a:solidFill>
                  <a:srgbClr val="FF0000"/>
                </a:solidFill>
                <a:latin typeface="Times New Roman"/>
                <a:ea typeface="Times New Roman"/>
              </a:rPr>
              <a:t>kaydedilir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 smtClean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sz="28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Sermaye </a:t>
            </a:r>
            <a:r>
              <a:rPr lang="tr-TR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şirketlerinde tüm ortaklar kabul etmesi halinde dağıtılacak kârlar hesabına borç kaydedilerek yapılabilir ancak bir kısmı için olacaksa sorunlar çıkabilir.</a:t>
            </a:r>
            <a:r>
              <a:rPr lang="tr-TR" sz="2800" b="1" i="1" dirty="0">
                <a:solidFill>
                  <a:srgbClr val="002060"/>
                </a:solidFill>
              </a:rPr>
              <a:t> </a:t>
            </a:r>
            <a:r>
              <a:rPr lang="tr-TR" sz="1900" b="1" i="1" dirty="0">
                <a:solidFill>
                  <a:srgbClr val="002060"/>
                </a:solidFill>
                <a:latin typeface="Times New Roman"/>
                <a:ea typeface="Times New Roman"/>
              </a:rPr>
              <a:t>AAOIFI </a:t>
            </a:r>
            <a:r>
              <a:rPr lang="tr-TR" sz="1900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Shari’ah</a:t>
            </a:r>
            <a:r>
              <a:rPr lang="tr-TR" sz="1900" b="1" i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tr-TR" sz="1900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Standard</a:t>
            </a:r>
            <a:r>
              <a:rPr lang="tr-TR" sz="1900" b="1" i="1" dirty="0">
                <a:solidFill>
                  <a:srgbClr val="002060"/>
                </a:solidFill>
                <a:latin typeface="Times New Roman"/>
                <a:ea typeface="Times New Roman"/>
              </a:rPr>
              <a:t> No:35, s. 871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00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“büyüme-çoğalma”</a:t>
            </a:r>
            <a:endParaRPr lang="tr-TR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0070C0"/>
                </a:solidFill>
                <a:latin typeface="Times New Roman"/>
                <a:ea typeface="Times New Roman"/>
              </a:rPr>
              <a:t>Ticarî malların zekatında “büyüme-çoğalma” özelliği aranmakta ve satmak amacıyla elde bulundurulan mallarda da bu özelliğin bulunduğu varsayılmaktadır. </a:t>
            </a:r>
            <a:endParaRPr lang="tr-TR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tr-TR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Satmak </a:t>
            </a:r>
            <a:r>
              <a:rPr lang="tr-TR" b="1" i="1" dirty="0">
                <a:solidFill>
                  <a:srgbClr val="C00000"/>
                </a:solidFill>
                <a:latin typeface="Times New Roman"/>
                <a:ea typeface="Times New Roman"/>
              </a:rPr>
              <a:t>amacıyla elde bulundurulan fakat birden fazla zekat dönemi elde kalan mallar üzerinden zekat ödenecek, bir de sonunda bu mallar zararına satılacak olursa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doğmamış/ gerçekleşmemiş bir değer </a:t>
            </a:r>
            <a:r>
              <a:rPr lang="tr-TR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üzerinden zekat </a:t>
            </a:r>
            <a:r>
              <a:rPr lang="tr-TR" b="1" i="1" u="sng" dirty="0">
                <a:solidFill>
                  <a:srgbClr val="C00000"/>
                </a:solidFill>
                <a:latin typeface="Times New Roman"/>
                <a:ea typeface="Times New Roman"/>
              </a:rPr>
              <a:t>ödenmiş olacaktır. </a:t>
            </a:r>
            <a:endParaRPr lang="tr-TR" b="1" i="1" u="sng" dirty="0" smtClean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88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2800" b="1" i="1" dirty="0">
                <a:solidFill>
                  <a:srgbClr val="0070C0"/>
                </a:solidFill>
              </a:rPr>
              <a:t>Muhasebe bir işletme hakkında bilgi ihtiyacı olan karar vericiler için, bu bilgileri derleyen ve raporlayan bir bilgi sistemidir.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Zekat ve muhasebe arasındaki ilişki </a:t>
            </a:r>
            <a:r>
              <a:rPr lang="tr-TR" sz="2800" b="1" dirty="0">
                <a:solidFill>
                  <a:srgbClr val="C00000"/>
                </a:solidFill>
                <a:ea typeface="+mj-ea"/>
                <a:cs typeface="+mj-cs"/>
              </a:rPr>
              <a:t>işletme sahiplerinin </a:t>
            </a:r>
            <a:r>
              <a:rPr lang="tr-TR" b="1" dirty="0">
                <a:solidFill>
                  <a:srgbClr val="00B050"/>
                </a:solidFill>
                <a:ea typeface="+mj-ea"/>
                <a:cs typeface="+mj-cs"/>
              </a:rPr>
              <a:t>ticarî varlıkları </a:t>
            </a:r>
            <a:r>
              <a:rPr lang="tr-TR" sz="2800" b="1" dirty="0">
                <a:solidFill>
                  <a:srgbClr val="C00000"/>
                </a:solidFill>
                <a:ea typeface="+mj-ea"/>
                <a:cs typeface="+mj-cs"/>
              </a:rPr>
              <a:t>üzerinden doğan zekat yükümlülüklerinin hesaplanması ihtiyacından doğar.</a:t>
            </a:r>
            <a:br>
              <a:rPr lang="tr-TR" sz="2800" b="1" dirty="0">
                <a:solidFill>
                  <a:srgbClr val="C00000"/>
                </a:solidFill>
                <a:ea typeface="+mj-ea"/>
                <a:cs typeface="+mj-cs"/>
              </a:rPr>
            </a:br>
            <a:endParaRPr lang="tr-T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0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0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30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«doğmamış</a:t>
            </a:r>
            <a:r>
              <a:rPr lang="tr-TR" sz="3000" b="1" i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/ gerçekleşmemiş bir değer üzerinden zekat ödenmiş </a:t>
            </a:r>
            <a:r>
              <a:rPr lang="tr-TR" sz="30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olması» ihtimalinin analizi</a:t>
            </a:r>
            <a:r>
              <a:rPr lang="tr-TR" sz="3000" b="1" i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3000" b="1" i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C00000"/>
                </a:solidFill>
              </a:rPr>
              <a:t>Ticarî </a:t>
            </a:r>
            <a:r>
              <a:rPr lang="tr-TR" b="1" i="1" dirty="0" err="1" smtClean="0">
                <a:solidFill>
                  <a:srgbClr val="C00000"/>
                </a:solidFill>
              </a:rPr>
              <a:t>Mallar’ın</a:t>
            </a: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</a:rPr>
              <a:t>Carî</a:t>
            </a:r>
            <a:r>
              <a:rPr lang="tr-TR" b="1" i="1" dirty="0" smtClean="0">
                <a:solidFill>
                  <a:srgbClr val="C00000"/>
                </a:solidFill>
              </a:rPr>
              <a:t> Piyasa değeri ile değerlemesi durumunda ortaya çıkar</a:t>
            </a:r>
          </a:p>
          <a:p>
            <a:r>
              <a:rPr lang="tr-TR" b="1" i="1" dirty="0" smtClean="0">
                <a:solidFill>
                  <a:srgbClr val="C00000"/>
                </a:solidFill>
              </a:rPr>
              <a:t>Asıl olan zekatın malın kendi cinsinden verilmesi ise;</a:t>
            </a:r>
          </a:p>
          <a:p>
            <a:pPr marL="0" indent="0">
              <a:buNone/>
            </a:pPr>
            <a:r>
              <a:rPr lang="tr-TR" b="1" i="1" dirty="0">
                <a:solidFill>
                  <a:srgbClr val="C00000"/>
                </a:solidFill>
              </a:rPr>
              <a:t>	</a:t>
            </a:r>
            <a:r>
              <a:rPr lang="tr-TR" b="1" i="1" dirty="0" smtClean="0">
                <a:solidFill>
                  <a:srgbClr val="C00000"/>
                </a:solidFill>
              </a:rPr>
              <a:t>Piyasadaki «Yerine Koyma Maliyeti» değerini almak </a:t>
            </a:r>
            <a:r>
              <a:rPr lang="tr-TR" sz="3600" b="1" i="1" u="sng" dirty="0" smtClean="0">
                <a:solidFill>
                  <a:srgbClr val="C00000"/>
                </a:solidFill>
              </a:rPr>
              <a:t>makul </a:t>
            </a:r>
          </a:p>
          <a:p>
            <a:pPr marL="0" indent="0">
              <a:buNone/>
            </a:pPr>
            <a:r>
              <a:rPr lang="tr-TR" i="1" u="sng" dirty="0" smtClean="0">
                <a:solidFill>
                  <a:srgbClr val="7030A0"/>
                </a:solidFill>
              </a:rPr>
              <a:t>Maliyet değeri alınsa bu ihtimal ortadan kalkar</a:t>
            </a:r>
            <a:endParaRPr lang="tr-TR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Muhasebe Dönemi ve </a:t>
            </a:r>
            <a:r>
              <a:rPr lang="tr-TR" i="1" dirty="0" err="1" smtClean="0">
                <a:solidFill>
                  <a:srgbClr val="C00000"/>
                </a:solidFill>
              </a:rPr>
              <a:t>Hawl</a:t>
            </a:r>
            <a:endParaRPr lang="tr-TR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sz="2200" b="1" i="1" u="sng" dirty="0">
                <a:solidFill>
                  <a:srgbClr val="7030A0"/>
                </a:solidFill>
                <a:latin typeface="Times New Roman"/>
                <a:ea typeface="Times New Roman"/>
              </a:rPr>
              <a:t>Zekat </a:t>
            </a:r>
            <a:r>
              <a:rPr lang="tr-TR" sz="2200" b="1" i="1" u="sng" dirty="0" smtClean="0">
                <a:solidFill>
                  <a:srgbClr val="7030A0"/>
                </a:solidFill>
                <a:latin typeface="Times New Roman"/>
                <a:ea typeface="Times New Roman"/>
              </a:rPr>
              <a:t>dönemi; </a:t>
            </a:r>
            <a:r>
              <a:rPr lang="tr-TR" sz="2200" i="1" dirty="0">
                <a:solidFill>
                  <a:srgbClr val="7030A0"/>
                </a:solidFill>
                <a:latin typeface="Times New Roman"/>
                <a:ea typeface="Times New Roman"/>
              </a:rPr>
              <a:t>varlığın edinilmesinden ve nisap tutarını aşmasından sonra bir ay yılı süre </a:t>
            </a:r>
            <a:r>
              <a:rPr lang="tr-TR" sz="2200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geçmesi </a:t>
            </a:r>
            <a:r>
              <a:rPr lang="tr-TR" sz="2200" i="1" dirty="0">
                <a:solidFill>
                  <a:srgbClr val="7030A0"/>
                </a:solidFill>
                <a:latin typeface="Times New Roman"/>
                <a:ea typeface="Times New Roman"/>
              </a:rPr>
              <a:t>( </a:t>
            </a:r>
            <a:r>
              <a:rPr lang="tr-TR" sz="2200" i="1" dirty="0" err="1">
                <a:solidFill>
                  <a:srgbClr val="7030A0"/>
                </a:solidFill>
                <a:latin typeface="Times New Roman"/>
                <a:ea typeface="Times New Roman"/>
              </a:rPr>
              <a:t>Hawl</a:t>
            </a:r>
            <a:r>
              <a:rPr lang="tr-TR" sz="2200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tr-TR" sz="2200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) gereğinden  ötürü bir ay yılı olarak düşünülmelidir.</a:t>
            </a:r>
          </a:p>
          <a:p>
            <a:pPr marL="0" lvl="0" indent="0" algn="ctr">
              <a:buNone/>
            </a:pPr>
            <a:r>
              <a:rPr lang="tr-TR" sz="2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İşletmelerde muhasebe açısından </a:t>
            </a:r>
            <a:r>
              <a:rPr lang="tr-TR" sz="2200" b="1" dirty="0">
                <a:solidFill>
                  <a:srgbClr val="C00000"/>
                </a:solidFill>
                <a:latin typeface="Times New Roman"/>
                <a:ea typeface="Times New Roman"/>
              </a:rPr>
              <a:t>genel kabul </a:t>
            </a:r>
            <a:r>
              <a:rPr lang="tr-TR" sz="2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görmüş </a:t>
            </a:r>
            <a:r>
              <a:rPr lang="tr-TR" sz="2200" b="1" dirty="0">
                <a:solidFill>
                  <a:srgbClr val="C00000"/>
                </a:solidFill>
                <a:latin typeface="Times New Roman"/>
                <a:ea typeface="Times New Roman"/>
              </a:rPr>
              <a:t>muhasebe dönemi bir takvim yılıdır ( güneş yılı veya ay yılı </a:t>
            </a:r>
            <a:r>
              <a:rPr lang="tr-TR" sz="2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)</a:t>
            </a:r>
          </a:p>
          <a:p>
            <a:pPr marL="0" lvl="0" indent="0">
              <a:buNone/>
            </a:pPr>
            <a:r>
              <a:rPr lang="tr-TR" sz="22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Sahip ve Ortaklar işletmedeki «Ticarî Mal» dan paylarını bilmek ihtiyacındadırlar </a:t>
            </a:r>
            <a:r>
              <a:rPr lang="tr-TR" sz="2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r>
              <a:rPr lang="tr-TR" sz="2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İşletme bunu bir görev olarak kabul edip bildirim yapar</a:t>
            </a:r>
          </a:p>
          <a:p>
            <a:r>
              <a:rPr lang="tr-TR" sz="2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Sahip ve Ortaklar Bilanço üzerinden kendileri bu tutarı bulmaya çalışırlar</a:t>
            </a:r>
          </a:p>
        </p:txBody>
      </p:sp>
    </p:spTree>
    <p:extLst>
      <p:ext uri="{BB962C8B-B14F-4D97-AF65-F5344CB8AC3E}">
        <p14:creationId xmlns:p14="http://schemas.microsoft.com/office/powerpoint/2010/main" val="33859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Düzeltme ihtiyacı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Bilanço üzerinden tespit edilen «Ticarî Mallar»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Güneş Yılına göre tespit edildiği için ORAN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% 2.5 Yerine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% 2.577 olarak alınır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2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tr-TR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Birinci </a:t>
            </a:r>
            <a:r>
              <a:rPr lang="tr-TR" sz="24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zekat konferansında </a:t>
            </a:r>
            <a:r>
              <a:rPr lang="tr-TR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Hanefi </a:t>
            </a:r>
            <a:r>
              <a:rPr lang="tr-TR" sz="24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ekolünün </a:t>
            </a:r>
            <a:r>
              <a:rPr lang="tr-TR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görüşü</a:t>
            </a:r>
            <a:r>
              <a:rPr lang="tr-TR" sz="24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tr-TR" sz="24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tr-TR" sz="2200" dirty="0">
                <a:solidFill>
                  <a:prstClr val="black"/>
                </a:solidFill>
                <a:latin typeface="Times New Roman"/>
                <a:ea typeface="Times New Roman"/>
              </a:rPr>
              <a:t>Zekat yükümlülüğünün hesaplanmasında önemli olan muhasebe dönemi başında ve sonundaki bakiyelerdir</a:t>
            </a:r>
            <a:r>
              <a:rPr lang="tr-TR" sz="2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ctr">
              <a:buNone/>
            </a:pPr>
            <a:r>
              <a:rPr lang="tr-TR" sz="2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Dönem </a:t>
            </a:r>
            <a:r>
              <a:rPr lang="tr-TR" sz="2200" dirty="0">
                <a:solidFill>
                  <a:prstClr val="black"/>
                </a:solidFill>
                <a:latin typeface="Times New Roman"/>
                <a:ea typeface="Times New Roman"/>
              </a:rPr>
              <a:t>içinde nisap açısından düşüşler / azalışlar ihmal edilir. </a:t>
            </a:r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8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C00000"/>
                </a:solidFill>
              </a:rPr>
              <a:t>Dönem Başı ve Dönem sonu Bakiyelerini almak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002060"/>
                </a:solidFill>
              </a:rPr>
              <a:t>Kötü niyetle </a:t>
            </a:r>
            <a:r>
              <a:rPr lang="tr-TR" b="1" i="1" dirty="0" err="1" smtClean="0">
                <a:solidFill>
                  <a:srgbClr val="002060"/>
                </a:solidFill>
              </a:rPr>
              <a:t>manipule</a:t>
            </a:r>
            <a:r>
              <a:rPr lang="tr-TR" b="1" i="1" dirty="0" smtClean="0">
                <a:solidFill>
                  <a:srgbClr val="002060"/>
                </a:solidFill>
              </a:rPr>
              <a:t> edilmeye müsait</a:t>
            </a:r>
          </a:p>
          <a:p>
            <a:r>
              <a:rPr lang="tr-TR" b="1" i="1" dirty="0" smtClean="0">
                <a:solidFill>
                  <a:srgbClr val="002060"/>
                </a:solidFill>
              </a:rPr>
              <a:t>Yıllık otalama alınması daha makul</a:t>
            </a:r>
            <a:endParaRPr lang="tr-TR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dirty="0">
                <a:solidFill>
                  <a:prstClr val="black"/>
                </a:solidFill>
              </a:rPr>
              <a:t>Bir Varlık Yönetim Şirketi’nin</a:t>
            </a:r>
            <a:br>
              <a:rPr lang="tr-TR" sz="4000" dirty="0">
                <a:solidFill>
                  <a:prstClr val="black"/>
                </a:solidFill>
              </a:rPr>
            </a:br>
            <a:r>
              <a:rPr lang="tr-TR" sz="4000" dirty="0">
                <a:solidFill>
                  <a:prstClr val="black"/>
                </a:solidFill>
              </a:rPr>
              <a:t>uygulaması 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sz="3900" b="1" dirty="0" smtClean="0">
                <a:solidFill>
                  <a:srgbClr val="C00000"/>
                </a:solidFill>
              </a:rPr>
              <a:t>AZZAD ASSET MANAGEMENT</a:t>
            </a:r>
          </a:p>
          <a:p>
            <a:r>
              <a:rPr lang="tr-TR" dirty="0" smtClean="0">
                <a:hlinkClick r:id="rId2"/>
              </a:rPr>
              <a:t>www.azzad.net</a:t>
            </a:r>
            <a:r>
              <a:rPr lang="tr-TR" dirty="0" smtClean="0"/>
              <a:t> &amp; </a:t>
            </a:r>
            <a:r>
              <a:rPr lang="tr-TR" dirty="0" smtClean="0">
                <a:hlinkClick r:id="rId3"/>
              </a:rPr>
              <a:t>www.azzadfunds.com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6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Müşterilerine Zekat ve Arınma Tablosu sunar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b="0" i="0" u="none" strike="noStrike" baseline="0" dirty="0" smtClean="0">
                <a:latin typeface="PalatinoLinotype-Roman"/>
              </a:rPr>
              <a:t>( </a:t>
            </a:r>
            <a:r>
              <a:rPr lang="tr-TR" b="0" i="0" u="none" strike="noStrike" baseline="0" dirty="0" err="1" smtClean="0">
                <a:latin typeface="PalatinoLinotype-Roman"/>
              </a:rPr>
              <a:t>Zakah</a:t>
            </a:r>
            <a:r>
              <a:rPr lang="tr-TR" b="0" i="0" u="none" strike="noStrike" baseline="0" dirty="0" smtClean="0">
                <a:latin typeface="PalatinoLinotype-Roman"/>
              </a:rPr>
              <a:t> </a:t>
            </a:r>
            <a:r>
              <a:rPr lang="tr-TR" b="0" i="0" u="none" strike="noStrike" baseline="0" dirty="0" err="1" smtClean="0">
                <a:latin typeface="PalatinoLinotype-Roman"/>
              </a:rPr>
              <a:t>and</a:t>
            </a:r>
            <a:r>
              <a:rPr lang="tr-TR" b="0" i="0" u="none" strike="noStrike" baseline="0" dirty="0" smtClean="0">
                <a:latin typeface="PalatinoLinotype-Roman"/>
              </a:rPr>
              <a:t> </a:t>
            </a:r>
            <a:r>
              <a:rPr lang="tr-TR" b="0" i="0" u="none" strike="noStrike" baseline="0" dirty="0" err="1" smtClean="0">
                <a:latin typeface="PalatinoLinotype-Roman"/>
              </a:rPr>
              <a:t>Purification</a:t>
            </a:r>
            <a:r>
              <a:rPr lang="tr-TR" b="0" i="0" u="none" strike="noStrike" baseline="0" dirty="0" smtClean="0">
                <a:latin typeface="PalatinoLinotype-Roman"/>
              </a:rPr>
              <a:t> Statement</a:t>
            </a:r>
          </a:p>
          <a:p>
            <a:pPr algn="l"/>
            <a:r>
              <a:rPr lang="tr-TR" b="0" i="0" u="none" strike="noStrike" baseline="0" dirty="0" err="1" smtClean="0">
                <a:latin typeface="PalatinoLinotype-Roman"/>
              </a:rPr>
              <a:t>for</a:t>
            </a:r>
            <a:r>
              <a:rPr lang="tr-TR" b="0" i="0" u="none" strike="noStrike" baseline="0" dirty="0" smtClean="0">
                <a:latin typeface="PalatinoLinotype-Roman"/>
              </a:rPr>
              <a:t> </a:t>
            </a:r>
            <a:r>
              <a:rPr lang="tr-TR" b="0" i="0" u="none" strike="noStrike" baseline="0" dirty="0" err="1" smtClean="0">
                <a:latin typeface="PalatinoLinotype-Roman"/>
              </a:rPr>
              <a:t>Your</a:t>
            </a:r>
            <a:r>
              <a:rPr lang="tr-TR" b="0" i="0" u="none" strike="noStrike" baseline="0" dirty="0" smtClean="0">
                <a:latin typeface="PalatinoLinotype-Roman"/>
              </a:rPr>
              <a:t> </a:t>
            </a:r>
            <a:r>
              <a:rPr lang="tr-TR" b="0" i="0" u="none" strike="noStrike" baseline="0" dirty="0" err="1" smtClean="0">
                <a:latin typeface="PalatinoLinotype-Roman"/>
              </a:rPr>
              <a:t>Azzad</a:t>
            </a:r>
            <a:r>
              <a:rPr lang="tr-TR" b="0" i="0" u="none" strike="noStrike" baseline="0" dirty="0" smtClean="0">
                <a:latin typeface="PalatinoLinotype-Roman"/>
              </a:rPr>
              <a:t> </a:t>
            </a:r>
            <a:r>
              <a:rPr lang="tr-TR" b="0" i="0" u="none" strike="noStrike" baseline="0" dirty="0" err="1" smtClean="0">
                <a:latin typeface="PalatinoLinotype-Roman"/>
              </a:rPr>
              <a:t>Account</a:t>
            </a:r>
            <a:r>
              <a:rPr lang="tr-TR" b="0" i="0" u="none" strike="noStrike" baseline="0" dirty="0" smtClean="0">
                <a:latin typeface="PalatinoLinotype-Roman"/>
              </a:rPr>
              <a:t>(s))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4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C00000"/>
                </a:solidFill>
              </a:rPr>
              <a:t>Zekatı Ödeme Sorumluluğu 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Müşteriye ait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As of May 30, 2016, Sha'ban 23, 1437</a:t>
            </a:r>
          </a:p>
          <a:p>
            <a:pPr marL="0" lvl="0" indent="0">
              <a:spcBef>
                <a:spcPts val="0"/>
              </a:spcBef>
              <a:buNone/>
            </a:pPr>
            <a:endParaRPr lang="tr-TR" sz="1800" b="1" i="1" dirty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tr-TR" sz="1800" b="1" i="1" dirty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r-TR" sz="1800" b="1" i="1" dirty="0">
                <a:solidFill>
                  <a:srgbClr val="002060"/>
                </a:solidFill>
              </a:rPr>
              <a:t>ZAKAH AND PURIFICATION </a:t>
            </a:r>
            <a:r>
              <a:rPr lang="tr-TR" sz="1800" b="1" i="1" dirty="0" smtClean="0">
                <a:solidFill>
                  <a:srgbClr val="002060"/>
                </a:solidFill>
              </a:rPr>
              <a:t>TOTALS</a:t>
            </a:r>
          </a:p>
          <a:p>
            <a:pPr marL="0" lvl="0" indent="0">
              <a:spcBef>
                <a:spcPts val="0"/>
              </a:spcBef>
              <a:buNone/>
            </a:pPr>
            <a:endParaRPr lang="tr-TR" sz="1800" b="1" i="1" dirty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r-TR" sz="1800" b="1" i="1" dirty="0">
                <a:solidFill>
                  <a:srgbClr val="002060"/>
                </a:solidFill>
              </a:rPr>
              <a:t>Net </a:t>
            </a:r>
            <a:r>
              <a:rPr lang="tr-TR" sz="1800" b="1" i="1" dirty="0" err="1">
                <a:solidFill>
                  <a:srgbClr val="002060"/>
                </a:solidFill>
              </a:rPr>
              <a:t>Asset</a:t>
            </a:r>
            <a:r>
              <a:rPr lang="tr-TR" sz="1800" b="1" i="1" dirty="0">
                <a:solidFill>
                  <a:srgbClr val="002060"/>
                </a:solidFill>
              </a:rPr>
              <a:t> Value $429,250.00 </a:t>
            </a:r>
            <a:endParaRPr lang="tr-TR" sz="1800" b="1" i="1" dirty="0" smtClean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tr-TR" sz="1800" b="1" i="1" dirty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r-TR" sz="1800" b="1" i="1" dirty="0" err="1">
                <a:solidFill>
                  <a:srgbClr val="002060"/>
                </a:solidFill>
              </a:rPr>
              <a:t>Purification</a:t>
            </a:r>
            <a:r>
              <a:rPr lang="tr-TR" sz="1800" b="1" i="1" dirty="0">
                <a:solidFill>
                  <a:srgbClr val="002060"/>
                </a:solidFill>
              </a:rPr>
              <a:t> $772.36 </a:t>
            </a:r>
            <a:endParaRPr lang="tr-TR" sz="1800" b="1" i="1" dirty="0" smtClean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tr-TR" sz="1800" b="1" i="1" dirty="0">
              <a:solidFill>
                <a:srgbClr val="00206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r-TR" sz="1800" b="1" i="1" dirty="0" err="1">
                <a:solidFill>
                  <a:srgbClr val="002060"/>
                </a:solidFill>
              </a:rPr>
              <a:t>Zakah</a:t>
            </a:r>
            <a:r>
              <a:rPr lang="tr-TR" sz="1800" b="1" i="1" dirty="0">
                <a:solidFill>
                  <a:srgbClr val="002060"/>
                </a:solidFill>
              </a:rPr>
              <a:t> $5,274.41</a:t>
            </a:r>
          </a:p>
          <a:p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30 Mayıs, 2016 veya 23 Şaban 1437 itibarıyla</a:t>
            </a:r>
          </a:p>
          <a:p>
            <a:pPr marL="0" indent="0">
              <a:buNone/>
            </a:pPr>
            <a:endParaRPr lang="tr-TR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Zekat ve Arınma Tutarlarınız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Net Varlık Değeri…….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Arınma……..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Zekat Tutarı……..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17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Pay başına hesap</a:t>
            </a:r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Alım Satım Amaçlı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Payın piyasa değeri X Pay Sayısı</a:t>
            </a:r>
          </a:p>
          <a:p>
            <a:pPr marL="0" indent="0">
              <a:buNone/>
            </a:pPr>
            <a:r>
              <a:rPr lang="tr-TR" dirty="0" smtClean="0"/>
              <a:t>X %2.5</a:t>
            </a:r>
            <a:endParaRPr lang="tr-T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Yatırım Amaçlı</a:t>
            </a:r>
            <a:endParaRPr lang="tr-T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Şirketin Net Ticarî Mal Varlığı</a:t>
            </a:r>
          </a:p>
          <a:p>
            <a:pPr marL="0" indent="0">
              <a:buNone/>
            </a:pPr>
            <a:r>
              <a:rPr lang="tr-TR" dirty="0" smtClean="0"/>
              <a:t>Şirketin Dolaşımdaki Pay Sayısı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X Pay Sayısı X %2.5</a:t>
            </a:r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32040" y="37170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88024" y="2996952"/>
            <a:ext cx="41044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Sermaye Şirketinde P</a:t>
            </a:r>
            <a:r>
              <a:rPr lang="tr-TR" dirty="0" smtClean="0">
                <a:solidFill>
                  <a:prstClr val="black"/>
                </a:solidFill>
              </a:rPr>
              <a:t>ay Sahipliği</a:t>
            </a:r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Alım Satım – Değer Artışından Yararlanma Amaçlı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Ticarî Mal kabul edilir,</a:t>
            </a:r>
          </a:p>
          <a:p>
            <a:pPr marL="0" indent="0">
              <a:buNone/>
            </a:pPr>
            <a:r>
              <a:rPr lang="tr-TR" dirty="0" smtClean="0"/>
              <a:t>Piyasa fiyatından değerlenir</a:t>
            </a:r>
            <a:endParaRPr lang="tr-T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000" dirty="0" smtClean="0"/>
              <a:t>Getiri ( Temettü ) </a:t>
            </a:r>
          </a:p>
          <a:p>
            <a:pPr algn="ctr"/>
            <a:r>
              <a:rPr lang="tr-TR" sz="2000" dirty="0" smtClean="0"/>
              <a:t>Elde Etme Amaçlı</a:t>
            </a:r>
            <a:endParaRPr lang="tr-TR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Yatırım Varlığı olarak kabul edilir.</a:t>
            </a:r>
          </a:p>
          <a:p>
            <a:r>
              <a:rPr lang="tr-TR" dirty="0" smtClean="0"/>
              <a:t>İlgili şirketin bilançosundan</a:t>
            </a:r>
          </a:p>
          <a:p>
            <a:pPr marL="0" indent="0">
              <a:buNone/>
            </a:pPr>
            <a:r>
              <a:rPr lang="tr-TR" dirty="0" smtClean="0"/>
              <a:t>Dönen Varlıkları – Kısa Süreli Borçları bulunur</a:t>
            </a:r>
          </a:p>
          <a:p>
            <a:r>
              <a:rPr lang="tr-TR" dirty="0" smtClean="0"/>
              <a:t>Tahmin yolu kullanılır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7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Bu tebliğde konu </a:t>
            </a:r>
            <a:r>
              <a:rPr lang="tr-TR" sz="27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«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işletme ve  sahip-sahipler» </a:t>
            </a:r>
            <a:r>
              <a:rPr lang="tr-TR" sz="27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açısından ele alınacaktır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>
              <a:spcAft>
                <a:spcPts val="0"/>
              </a:spcAft>
            </a:pPr>
            <a:r>
              <a:rPr lang="tr-TR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İşletmeler </a:t>
            </a:r>
            <a:r>
              <a:rPr lang="tr-TR" b="1" dirty="0">
                <a:solidFill>
                  <a:srgbClr val="002060"/>
                </a:solidFill>
                <a:latin typeface="Times New Roman"/>
                <a:ea typeface="Times New Roman"/>
              </a:rPr>
              <a:t>mal ve hizmet üreten iktisadî birimlerdir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 smtClean="0">
              <a:latin typeface="Times New Roman"/>
              <a:ea typeface="Times New Roman"/>
            </a:endParaRPr>
          </a:p>
          <a:p>
            <a:pPr algn="ctr" hangingPunct="0">
              <a:spcAft>
                <a:spcPts val="0"/>
              </a:spcAft>
            </a:pPr>
            <a:r>
              <a:rPr lang="tr-TR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Tek </a:t>
            </a:r>
            <a:r>
              <a:rPr lang="tr-TR" b="1" dirty="0">
                <a:solidFill>
                  <a:srgbClr val="FF0000"/>
                </a:solidFill>
                <a:latin typeface="Times New Roman"/>
                <a:ea typeface="Times New Roman"/>
              </a:rPr>
              <a:t>sahipli işletmeler </a:t>
            </a:r>
            <a:r>
              <a:rPr lang="tr-TR" dirty="0">
                <a:latin typeface="Times New Roman"/>
                <a:ea typeface="Times New Roman"/>
              </a:rPr>
              <a:t>olabildiği gibi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 hangingPunct="0">
              <a:spcAft>
                <a:spcPts val="0"/>
              </a:spcAft>
              <a:buNone/>
            </a:pPr>
            <a:r>
              <a:rPr lang="tr-TR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ortaklıklar</a:t>
            </a: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ve </a:t>
            </a:r>
            <a:r>
              <a:rPr lang="tr-TR" b="1" dirty="0">
                <a:solidFill>
                  <a:srgbClr val="0070C0"/>
                </a:solidFill>
                <a:latin typeface="Times New Roman"/>
                <a:ea typeface="Times New Roman"/>
              </a:rPr>
              <a:t>sermaye şirketleri </a:t>
            </a:r>
            <a:r>
              <a:rPr lang="tr-TR" dirty="0">
                <a:latin typeface="Times New Roman"/>
                <a:ea typeface="Times New Roman"/>
              </a:rPr>
              <a:t>şeklinde örgütlenen </a:t>
            </a:r>
            <a:r>
              <a:rPr lang="tr-TR" dirty="0" smtClean="0">
                <a:latin typeface="Times New Roman"/>
                <a:ea typeface="Times New Roman"/>
              </a:rPr>
              <a:t>işletmeler de </a:t>
            </a:r>
            <a:r>
              <a:rPr lang="tr-TR" dirty="0">
                <a:latin typeface="Times New Roman"/>
                <a:ea typeface="Times New Roman"/>
              </a:rPr>
              <a:t>bulunmaktadır. </a:t>
            </a:r>
            <a:endParaRPr lang="tr-TR" dirty="0" smtClean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Ortaklıklarda </a:t>
            </a:r>
            <a:r>
              <a:rPr lang="tr-TR" dirty="0">
                <a:latin typeface="Times New Roman"/>
                <a:ea typeface="Times New Roman"/>
              </a:rPr>
              <a:t>ortakların işletme üzerindeki hakları </a:t>
            </a:r>
            <a:r>
              <a:rPr lang="tr-TR" b="1" i="1" u="sng" dirty="0">
                <a:solidFill>
                  <a:srgbClr val="002060"/>
                </a:solidFill>
                <a:latin typeface="Times New Roman"/>
                <a:ea typeface="Times New Roman"/>
              </a:rPr>
              <a:t>sermayeye katılım oranları </a:t>
            </a:r>
            <a:r>
              <a:rPr lang="tr-TR" dirty="0">
                <a:latin typeface="Times New Roman"/>
                <a:ea typeface="Times New Roman"/>
              </a:rPr>
              <a:t>kadardır. </a:t>
            </a:r>
            <a:endParaRPr lang="tr-TR" dirty="0" smtClean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Sermaye </a:t>
            </a:r>
            <a:r>
              <a:rPr lang="tr-TR" dirty="0">
                <a:latin typeface="Times New Roman"/>
                <a:ea typeface="Times New Roman"/>
              </a:rPr>
              <a:t>şirketlerinde ise sermaye paylara bölünmüştür. Her pay “pay senedi” ile temsil edilir.</a:t>
            </a:r>
          </a:p>
          <a:p>
            <a:pPr algn="ctr"/>
            <a:r>
              <a:rPr lang="tr-TR" dirty="0">
                <a:latin typeface="Times New Roman"/>
                <a:ea typeface="Times New Roman"/>
              </a:rPr>
              <a:t>Muhasebe bilgi sisteminin alt sistemi olan finansal muhasebe bilgi sistemi derlediği bilgileri </a:t>
            </a:r>
            <a:r>
              <a:rPr lang="tr-TR" b="1" i="1" u="sng" dirty="0">
                <a:solidFill>
                  <a:srgbClr val="7030A0"/>
                </a:solidFill>
                <a:latin typeface="Times New Roman"/>
                <a:ea typeface="Times New Roman"/>
              </a:rPr>
              <a:t>finansal tablo veya malî tablo</a:t>
            </a:r>
            <a:r>
              <a:rPr lang="tr-TR" dirty="0">
                <a:latin typeface="Times New Roman"/>
                <a:ea typeface="Times New Roman"/>
              </a:rPr>
              <a:t> adı verilen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iletişim </a:t>
            </a:r>
            <a:r>
              <a:rPr lang="tr-TR" dirty="0">
                <a:latin typeface="Times New Roman"/>
                <a:ea typeface="Times New Roman"/>
              </a:rPr>
              <a:t>araçları ile ilgililere raporlar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5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/>
                <a:ea typeface="Times New Roman"/>
              </a:rPr>
              <a:t>7.	Sonuç</a:t>
            </a:r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tr-TR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28600" algn="ctr" hangingPunct="0">
              <a:spcAft>
                <a:spcPts val="0"/>
              </a:spcAft>
            </a:pPr>
            <a:r>
              <a:rPr lang="tr-TR" b="1" dirty="0">
                <a:solidFill>
                  <a:srgbClr val="7030A0"/>
                </a:solidFill>
                <a:latin typeface="Times New Roman"/>
                <a:ea typeface="Times New Roman"/>
              </a:rPr>
              <a:t>Bu tebliğde zekat muhasebesi başlığı altında işletmelerin sahip olduğu zekata tabi ticarî varlıklarının türlerinin ve değerlerinin belirlenmesi konusunda mevcut olan yazın incelenmiş ve temel noktalar ortaya konulmuştur.</a:t>
            </a:r>
          </a:p>
          <a:p>
            <a:pPr indent="228600" algn="ctr" hangingPunct="0">
              <a:spcAft>
                <a:spcPts val="0"/>
              </a:spcAft>
            </a:pP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Fıkıh uzmanları açısından üzerinde düşülmesi gereken sorunlar olduğu kanaatine ulaşılmıştır. Özellikle ticarî malların değerlemesinde piyasa değeri alındığında gerçekleşmemiş ( belki de gerçekleşmeyecek ) kazanç tutarının da varlığın değeri içinde zekat matrahına girmiş olduğu önemli bir konudur. Zekatla ilgili hükümlerde zekatı alanlardan yana bir tavır olması </a:t>
            </a:r>
            <a:r>
              <a:rPr lang="tr-TR" b="1" dirty="0" err="1">
                <a:solidFill>
                  <a:srgbClr val="C00000"/>
                </a:solidFill>
                <a:latin typeface="Times New Roman"/>
                <a:ea typeface="Times New Roman"/>
              </a:rPr>
              <a:t>ahlakî</a:t>
            </a:r>
            <a:r>
              <a:rPr lang="tr-TR" b="1" dirty="0">
                <a:solidFill>
                  <a:srgbClr val="C00000"/>
                </a:solidFill>
                <a:latin typeface="Times New Roman"/>
                <a:ea typeface="Times New Roman"/>
              </a:rPr>
              <a:t> açıdan güzel olmakla birlikte ekonomik açıdan işletme tarafından da bakılmasında yarar vardır.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82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/>
                <a:ea typeface="Times New Roman"/>
              </a:rPr>
              <a:t>7.	Sonuç</a:t>
            </a:r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tr-TR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İşletmedeki Ticarî varlığın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Hicrî Yılbaşı  ve Hicrî Yılsonunda tespiti yerine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Yıl ortalamasının alınması daha makul bir yol olarak değerlendirilebilir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hangingPunct="0">
              <a:spcAft>
                <a:spcPts val="0"/>
              </a:spcAft>
            </a:pPr>
            <a:r>
              <a:rPr lang="tr-TR" dirty="0">
                <a:latin typeface="Times New Roman"/>
                <a:ea typeface="Times New Roman"/>
              </a:rPr>
              <a:t>Abdullah Abdul Aziz </a:t>
            </a:r>
            <a:r>
              <a:rPr lang="tr-TR" dirty="0" err="1">
                <a:latin typeface="Times New Roman"/>
                <a:ea typeface="Times New Roman"/>
              </a:rPr>
              <a:t>Ibrahim</a:t>
            </a:r>
            <a:r>
              <a:rPr lang="tr-TR" dirty="0">
                <a:latin typeface="Times New Roman"/>
                <a:ea typeface="Times New Roman"/>
              </a:rPr>
              <a:t> Abdullah &amp; Bin Abdul Kadir </a:t>
            </a:r>
            <a:r>
              <a:rPr lang="tr-TR" dirty="0" err="1">
                <a:latin typeface="Times New Roman"/>
                <a:ea typeface="Times New Roman"/>
              </a:rPr>
              <a:t>Mohd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Rizuan</a:t>
            </a:r>
            <a:r>
              <a:rPr lang="tr-TR" dirty="0">
                <a:latin typeface="Times New Roman"/>
                <a:ea typeface="Times New Roman"/>
              </a:rPr>
              <a:t> &amp; </a:t>
            </a:r>
            <a:r>
              <a:rPr lang="tr-TR" dirty="0" err="1">
                <a:latin typeface="Times New Roman"/>
                <a:ea typeface="Times New Roman"/>
              </a:rPr>
              <a:t>Syed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Adwam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Wafa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Syed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Mohd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Ghazali</a:t>
            </a:r>
            <a:r>
              <a:rPr lang="tr-TR" b="1" dirty="0">
                <a:latin typeface="Times New Roman"/>
                <a:ea typeface="Times New Roman"/>
              </a:rPr>
              <a:t>, </a:t>
            </a:r>
            <a:r>
              <a:rPr lang="tr-TR" b="1" dirty="0" err="1">
                <a:latin typeface="Times New Roman"/>
                <a:ea typeface="Times New Roman"/>
              </a:rPr>
              <a:t>Assessing</a:t>
            </a:r>
            <a:r>
              <a:rPr lang="tr-TR" b="1" dirty="0">
                <a:latin typeface="Times New Roman"/>
                <a:ea typeface="Times New Roman"/>
              </a:rPr>
              <a:t> Financial </a:t>
            </a:r>
            <a:r>
              <a:rPr lang="tr-TR" b="1" dirty="0" err="1">
                <a:latin typeface="Times New Roman"/>
                <a:ea typeface="Times New Roman"/>
              </a:rPr>
              <a:t>Reporting</a:t>
            </a:r>
            <a:r>
              <a:rPr lang="tr-TR" b="1" dirty="0">
                <a:latin typeface="Times New Roman"/>
                <a:ea typeface="Times New Roman"/>
              </a:rPr>
              <a:t> on </a:t>
            </a:r>
            <a:r>
              <a:rPr lang="tr-TR" b="1" dirty="0" err="1">
                <a:latin typeface="Times New Roman"/>
                <a:ea typeface="Times New Roman"/>
              </a:rPr>
              <a:t>adopting</a:t>
            </a:r>
            <a:r>
              <a:rPr lang="tr-TR" b="1" dirty="0">
                <a:latin typeface="Times New Roman"/>
                <a:ea typeface="Times New Roman"/>
              </a:rPr>
              <a:t> Business </a:t>
            </a:r>
            <a:r>
              <a:rPr lang="tr-TR" b="1" dirty="0" err="1">
                <a:latin typeface="Times New Roman"/>
                <a:ea typeface="Times New Roman"/>
              </a:rPr>
              <a:t>Zakat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Guidelines</a:t>
            </a:r>
            <a:r>
              <a:rPr lang="tr-TR" b="1" dirty="0">
                <a:latin typeface="Times New Roman"/>
                <a:ea typeface="Times New Roman"/>
              </a:rPr>
              <a:t> on </a:t>
            </a:r>
            <a:r>
              <a:rPr lang="tr-TR" b="1" dirty="0" err="1">
                <a:latin typeface="Times New Roman"/>
                <a:ea typeface="Times New Roman"/>
              </a:rPr>
              <a:t>Malaysian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Government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Linked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Companies</a:t>
            </a:r>
            <a:r>
              <a:rPr lang="tr-TR" dirty="0">
                <a:latin typeface="Times New Roman"/>
                <a:ea typeface="Times New Roman"/>
              </a:rPr>
              <a:t>, International </a:t>
            </a:r>
            <a:r>
              <a:rPr lang="tr-TR" dirty="0" err="1">
                <a:latin typeface="Times New Roman"/>
                <a:ea typeface="Times New Roman"/>
              </a:rPr>
              <a:t>Journal</a:t>
            </a:r>
            <a:r>
              <a:rPr lang="tr-TR" dirty="0">
                <a:latin typeface="Times New Roman"/>
                <a:ea typeface="Times New Roman"/>
              </a:rPr>
              <a:t> of Business </a:t>
            </a:r>
            <a:r>
              <a:rPr lang="tr-TR" dirty="0" err="1">
                <a:latin typeface="Times New Roman"/>
                <a:ea typeface="Times New Roman"/>
              </a:rPr>
              <a:t>and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Social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Science</a:t>
            </a:r>
            <a:r>
              <a:rPr lang="tr-TR" dirty="0">
                <a:latin typeface="Times New Roman"/>
                <a:ea typeface="Times New Roman"/>
              </a:rPr>
              <a:t>, 2012</a:t>
            </a:r>
          </a:p>
          <a:p>
            <a:pPr hangingPunct="0">
              <a:spcAft>
                <a:spcPts val="0"/>
              </a:spcAft>
            </a:pPr>
            <a:endParaRPr lang="tr-TR" dirty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dirty="0">
                <a:latin typeface="Times New Roman"/>
                <a:ea typeface="Times New Roman"/>
              </a:rPr>
              <a:t>Adnan </a:t>
            </a:r>
            <a:r>
              <a:rPr lang="tr-TR" dirty="0" err="1">
                <a:latin typeface="Times New Roman"/>
                <a:ea typeface="Times New Roman"/>
              </a:rPr>
              <a:t>Muhammad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Akhyar</a:t>
            </a:r>
            <a:r>
              <a:rPr lang="tr-TR" dirty="0">
                <a:latin typeface="Times New Roman"/>
                <a:ea typeface="Times New Roman"/>
              </a:rPr>
              <a:t> &amp; Bakar Nur </a:t>
            </a:r>
            <a:r>
              <a:rPr lang="tr-TR" dirty="0" err="1">
                <a:latin typeface="Times New Roman"/>
                <a:ea typeface="Times New Roman"/>
              </a:rPr>
              <a:t>Barizah</a:t>
            </a:r>
            <a:r>
              <a:rPr lang="tr-TR" dirty="0">
                <a:latin typeface="Times New Roman"/>
                <a:ea typeface="Times New Roman"/>
              </a:rPr>
              <a:t>,”</a:t>
            </a:r>
            <a:r>
              <a:rPr lang="tr-TR" b="1" dirty="0">
                <a:latin typeface="Times New Roman"/>
                <a:ea typeface="Times New Roman"/>
              </a:rPr>
              <a:t>Accounting </a:t>
            </a:r>
            <a:r>
              <a:rPr lang="tr-TR" b="1" dirty="0" err="1">
                <a:latin typeface="Times New Roman"/>
                <a:ea typeface="Times New Roman"/>
              </a:rPr>
              <a:t>treatment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for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corporate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zakat</a:t>
            </a:r>
            <a:r>
              <a:rPr lang="tr-TR" b="1" dirty="0">
                <a:latin typeface="Times New Roman"/>
                <a:ea typeface="Times New Roman"/>
              </a:rPr>
              <a:t> : a </a:t>
            </a:r>
            <a:r>
              <a:rPr lang="tr-TR" b="1" dirty="0" err="1">
                <a:latin typeface="Times New Roman"/>
                <a:ea typeface="Times New Roman"/>
              </a:rPr>
              <a:t>critical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review</a:t>
            </a:r>
            <a:r>
              <a:rPr lang="tr-TR" dirty="0">
                <a:latin typeface="Times New Roman"/>
                <a:ea typeface="Times New Roman"/>
              </a:rPr>
              <a:t>”, International </a:t>
            </a:r>
            <a:r>
              <a:rPr lang="tr-TR" dirty="0" err="1">
                <a:latin typeface="Times New Roman"/>
                <a:ea typeface="Times New Roman"/>
              </a:rPr>
              <a:t>Journal</a:t>
            </a:r>
            <a:r>
              <a:rPr lang="tr-TR" dirty="0">
                <a:latin typeface="Times New Roman"/>
                <a:ea typeface="Times New Roman"/>
              </a:rPr>
              <a:t> of </a:t>
            </a:r>
            <a:r>
              <a:rPr lang="tr-TR" dirty="0" err="1">
                <a:latin typeface="Times New Roman"/>
                <a:ea typeface="Times New Roman"/>
              </a:rPr>
              <a:t>Islamic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and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Middle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Eastern</a:t>
            </a:r>
            <a:r>
              <a:rPr lang="tr-TR" dirty="0">
                <a:latin typeface="Times New Roman"/>
                <a:ea typeface="Times New Roman"/>
              </a:rPr>
              <a:t> Finance </a:t>
            </a:r>
            <a:r>
              <a:rPr lang="tr-TR" dirty="0" err="1">
                <a:latin typeface="Times New Roman"/>
                <a:ea typeface="Times New Roman"/>
              </a:rPr>
              <a:t>and</a:t>
            </a:r>
            <a:r>
              <a:rPr lang="tr-TR" dirty="0">
                <a:latin typeface="Times New Roman"/>
                <a:ea typeface="Times New Roman"/>
              </a:rPr>
              <a:t> Management, 2009 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dirty="0">
                <a:latin typeface="Times New Roman"/>
                <a:ea typeface="Times New Roman"/>
              </a:rPr>
              <a:t> 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dirty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dirty="0" err="1">
                <a:latin typeface="Times New Roman"/>
                <a:ea typeface="Times New Roman"/>
              </a:rPr>
              <a:t>Ahmed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dirty="0" err="1">
                <a:latin typeface="Times New Roman"/>
                <a:ea typeface="Times New Roman"/>
              </a:rPr>
              <a:t>Essia</a:t>
            </a:r>
            <a:r>
              <a:rPr lang="tr-TR" dirty="0">
                <a:latin typeface="Times New Roman"/>
                <a:ea typeface="Times New Roman"/>
              </a:rPr>
              <a:t> Reis &amp; Bin </a:t>
            </a:r>
            <a:r>
              <a:rPr lang="tr-TR" dirty="0" err="1">
                <a:latin typeface="Times New Roman"/>
                <a:ea typeface="Times New Roman"/>
              </a:rPr>
              <a:t>Affin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Ku</a:t>
            </a:r>
            <a:r>
              <a:rPr lang="tr-TR" dirty="0">
                <a:latin typeface="Times New Roman"/>
                <a:ea typeface="Times New Roman"/>
              </a:rPr>
              <a:t> Halim &amp; Al Abdullah </a:t>
            </a:r>
            <a:r>
              <a:rPr lang="tr-TR" dirty="0" err="1">
                <a:latin typeface="Times New Roman"/>
                <a:ea typeface="Times New Roman"/>
              </a:rPr>
              <a:t>Tariq</a:t>
            </a:r>
            <a:r>
              <a:rPr lang="tr-TR" dirty="0">
                <a:latin typeface="Times New Roman"/>
                <a:ea typeface="Times New Roman"/>
              </a:rPr>
              <a:t> T. Y., &amp; </a:t>
            </a:r>
            <a:r>
              <a:rPr lang="tr-TR" dirty="0" err="1">
                <a:latin typeface="Times New Roman"/>
                <a:ea typeface="Times New Roman"/>
              </a:rPr>
              <a:t>Zuqebah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Ahmed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b="1" dirty="0" err="1">
                <a:latin typeface="Times New Roman"/>
                <a:ea typeface="Times New Roman"/>
              </a:rPr>
              <a:t>Zakat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and</a:t>
            </a:r>
            <a:r>
              <a:rPr lang="tr-TR" b="1" dirty="0">
                <a:latin typeface="Times New Roman"/>
                <a:ea typeface="Times New Roman"/>
              </a:rPr>
              <a:t> Accounting </a:t>
            </a:r>
            <a:r>
              <a:rPr lang="tr-TR" b="1" dirty="0" err="1">
                <a:latin typeface="Times New Roman"/>
                <a:ea typeface="Times New Roman"/>
              </a:rPr>
              <a:t>Valuation</a:t>
            </a:r>
            <a:r>
              <a:rPr lang="tr-TR" b="1" dirty="0">
                <a:latin typeface="Times New Roman"/>
                <a:ea typeface="Times New Roman"/>
              </a:rPr>
              <a:t> Model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dirty="0" err="1">
                <a:latin typeface="Times New Roman"/>
                <a:ea typeface="Times New Roman"/>
              </a:rPr>
              <a:t>Journal</a:t>
            </a:r>
            <a:r>
              <a:rPr lang="tr-TR" dirty="0">
                <a:latin typeface="Times New Roman"/>
                <a:ea typeface="Times New Roman"/>
              </a:rPr>
              <a:t> of </a:t>
            </a:r>
            <a:r>
              <a:rPr lang="tr-TR" dirty="0" err="1">
                <a:latin typeface="Times New Roman"/>
                <a:ea typeface="Times New Roman"/>
              </a:rPr>
              <a:t>Reviews</a:t>
            </a:r>
            <a:r>
              <a:rPr lang="tr-TR" dirty="0">
                <a:latin typeface="Times New Roman"/>
                <a:ea typeface="Times New Roman"/>
              </a:rPr>
              <a:t> on Global </a:t>
            </a:r>
            <a:r>
              <a:rPr lang="tr-TR" dirty="0" err="1">
                <a:latin typeface="Times New Roman"/>
                <a:ea typeface="Times New Roman"/>
              </a:rPr>
              <a:t>Economics</a:t>
            </a:r>
            <a:r>
              <a:rPr lang="tr-TR" dirty="0">
                <a:latin typeface="Times New Roman"/>
                <a:ea typeface="Times New Roman"/>
              </a:rPr>
              <a:t>, 2016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dirty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tr-TR" dirty="0" err="1" smtClean="0">
                <a:latin typeface="Times New Roman"/>
                <a:ea typeface="Times New Roman"/>
              </a:rPr>
              <a:t>Awang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dirty="0" err="1">
                <a:latin typeface="Times New Roman"/>
                <a:ea typeface="Times New Roman"/>
              </a:rPr>
              <a:t>Rohila</a:t>
            </a:r>
            <a:r>
              <a:rPr lang="tr-TR" dirty="0">
                <a:latin typeface="Times New Roman"/>
                <a:ea typeface="Times New Roman"/>
              </a:rPr>
              <a:t> &amp; </a:t>
            </a:r>
            <a:r>
              <a:rPr lang="tr-TR" dirty="0" err="1">
                <a:latin typeface="Times New Roman"/>
                <a:ea typeface="Times New Roman"/>
              </a:rPr>
              <a:t>Mokhtar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Mohd</a:t>
            </a:r>
            <a:r>
              <a:rPr lang="tr-TR" dirty="0">
                <a:latin typeface="Times New Roman"/>
                <a:ea typeface="Times New Roman"/>
              </a:rPr>
              <a:t> </a:t>
            </a:r>
            <a:r>
              <a:rPr lang="tr-TR" dirty="0" err="1">
                <a:latin typeface="Times New Roman"/>
                <a:ea typeface="Times New Roman"/>
              </a:rPr>
              <a:t>Zulkifli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b="1" dirty="0">
                <a:latin typeface="Times New Roman"/>
                <a:ea typeface="Times New Roman"/>
              </a:rPr>
              <a:t>Technical </a:t>
            </a:r>
            <a:r>
              <a:rPr lang="tr-TR" b="1" dirty="0" err="1">
                <a:latin typeface="Times New Roman"/>
                <a:ea typeface="Times New Roman"/>
              </a:rPr>
              <a:t>Comparison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between</a:t>
            </a:r>
            <a:r>
              <a:rPr lang="tr-TR" b="1" dirty="0">
                <a:latin typeface="Times New Roman"/>
                <a:ea typeface="Times New Roman"/>
              </a:rPr>
              <a:t> Business </a:t>
            </a:r>
            <a:r>
              <a:rPr lang="tr-TR" b="1" dirty="0" err="1">
                <a:latin typeface="Times New Roman"/>
                <a:ea typeface="Times New Roman"/>
              </a:rPr>
              <a:t>Zakat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and</a:t>
            </a: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b="1" dirty="0" err="1">
                <a:latin typeface="Times New Roman"/>
                <a:ea typeface="Times New Roman"/>
              </a:rPr>
              <a:t>Tax</a:t>
            </a:r>
            <a:r>
              <a:rPr lang="tr-TR" b="1" dirty="0">
                <a:latin typeface="Times New Roman"/>
                <a:ea typeface="Times New Roman"/>
              </a:rPr>
              <a:t> on Business </a:t>
            </a:r>
            <a:r>
              <a:rPr lang="tr-TR" b="1" dirty="0" err="1">
                <a:latin typeface="Times New Roman"/>
                <a:ea typeface="Times New Roman"/>
              </a:rPr>
              <a:t>income</a:t>
            </a:r>
            <a:r>
              <a:rPr lang="tr-TR" b="1" dirty="0">
                <a:latin typeface="Times New Roman"/>
                <a:ea typeface="Times New Roman"/>
              </a:rPr>
              <a:t> in </a:t>
            </a:r>
            <a:r>
              <a:rPr lang="tr-TR" b="1" dirty="0" err="1">
                <a:latin typeface="Times New Roman"/>
                <a:ea typeface="Times New Roman"/>
              </a:rPr>
              <a:t>Malaysia</a:t>
            </a:r>
            <a:r>
              <a:rPr lang="tr-TR" dirty="0">
                <a:latin typeface="Times New Roman"/>
                <a:ea typeface="Times New Roman"/>
              </a:rPr>
              <a:t>, </a:t>
            </a:r>
            <a:r>
              <a:rPr lang="tr-TR" dirty="0" err="1">
                <a:latin typeface="Times New Roman"/>
                <a:ea typeface="Times New Roman"/>
              </a:rPr>
              <a:t>Malaysian</a:t>
            </a:r>
            <a:r>
              <a:rPr lang="tr-TR" dirty="0">
                <a:latin typeface="Times New Roman"/>
                <a:ea typeface="Times New Roman"/>
              </a:rPr>
              <a:t> Accounting </a:t>
            </a:r>
            <a:r>
              <a:rPr lang="tr-TR" dirty="0" err="1">
                <a:latin typeface="Times New Roman"/>
                <a:ea typeface="Times New Roman"/>
              </a:rPr>
              <a:t>Review</a:t>
            </a:r>
            <a:r>
              <a:rPr lang="tr-TR" dirty="0">
                <a:latin typeface="Times New Roman"/>
                <a:ea typeface="Times New Roman"/>
              </a:rPr>
              <a:t>, 2011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0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tr-TR" sz="1600" dirty="0" err="1">
                <a:latin typeface="Times New Roman"/>
                <a:ea typeface="Times New Roman"/>
              </a:rPr>
              <a:t>Awang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Rohila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Norhamizah</a:t>
            </a:r>
            <a:r>
              <a:rPr lang="tr-TR" sz="1600" dirty="0">
                <a:latin typeface="Times New Roman"/>
                <a:ea typeface="Times New Roman"/>
              </a:rPr>
              <a:t> &amp; </a:t>
            </a:r>
            <a:r>
              <a:rPr lang="tr-TR" sz="1600" dirty="0" err="1">
                <a:latin typeface="Times New Roman"/>
                <a:ea typeface="Times New Roman"/>
              </a:rPr>
              <a:t>Mokhtar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Mohd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Zulkifli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b="1" dirty="0" err="1">
                <a:latin typeface="Times New Roman"/>
                <a:ea typeface="Times New Roman"/>
              </a:rPr>
              <a:t>Comparative</a:t>
            </a:r>
            <a:r>
              <a:rPr lang="tr-TR" sz="1600" b="1" dirty="0">
                <a:latin typeface="Times New Roman"/>
                <a:ea typeface="Times New Roman"/>
              </a:rPr>
              <a:t> Analysis of </a:t>
            </a:r>
            <a:r>
              <a:rPr lang="tr-TR" sz="1600" b="1" dirty="0" err="1">
                <a:latin typeface="Times New Roman"/>
                <a:ea typeface="Times New Roman"/>
              </a:rPr>
              <a:t>Current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Values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and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Historical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Cost</a:t>
            </a:r>
            <a:r>
              <a:rPr lang="tr-TR" sz="1600" b="1" dirty="0">
                <a:latin typeface="Times New Roman"/>
                <a:ea typeface="Times New Roman"/>
              </a:rPr>
              <a:t> in Business </a:t>
            </a:r>
            <a:r>
              <a:rPr lang="tr-TR" sz="1600" b="1" dirty="0" err="1">
                <a:latin typeface="Times New Roman"/>
                <a:ea typeface="Times New Roman"/>
              </a:rPr>
              <a:t>Zakat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Assessment</a:t>
            </a:r>
            <a:r>
              <a:rPr lang="tr-TR" sz="1600" b="1" dirty="0">
                <a:latin typeface="Times New Roman"/>
                <a:ea typeface="Times New Roman"/>
              </a:rPr>
              <a:t> : An </a:t>
            </a:r>
            <a:r>
              <a:rPr lang="tr-TR" sz="1600" b="1" dirty="0" err="1">
                <a:latin typeface="Times New Roman"/>
                <a:ea typeface="Times New Roman"/>
              </a:rPr>
              <a:t>Evidence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from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Malaysia</a:t>
            </a:r>
            <a:r>
              <a:rPr lang="tr-TR" sz="1600" b="1" dirty="0">
                <a:latin typeface="Times New Roman"/>
                <a:ea typeface="Times New Roman"/>
              </a:rPr>
              <a:t>, International </a:t>
            </a:r>
            <a:r>
              <a:rPr lang="tr-TR" sz="1600" b="1" dirty="0" err="1">
                <a:latin typeface="Times New Roman"/>
                <a:ea typeface="Times New Roman"/>
              </a:rPr>
              <a:t>Journal</a:t>
            </a:r>
            <a:r>
              <a:rPr lang="tr-TR" sz="1600" b="1" dirty="0">
                <a:latin typeface="Times New Roman"/>
                <a:ea typeface="Times New Roman"/>
              </a:rPr>
              <a:t> of Business </a:t>
            </a:r>
            <a:r>
              <a:rPr lang="tr-TR" sz="1600" b="1" dirty="0" err="1">
                <a:latin typeface="Times New Roman"/>
                <a:ea typeface="Times New Roman"/>
              </a:rPr>
              <a:t>and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Social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Science</a:t>
            </a:r>
            <a:r>
              <a:rPr lang="tr-TR" sz="1600" b="1" dirty="0">
                <a:latin typeface="Times New Roman"/>
                <a:ea typeface="Times New Roman"/>
              </a:rPr>
              <a:t>, 2012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sz="1600" dirty="0">
                <a:latin typeface="Times New Roman"/>
                <a:ea typeface="Times New Roman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tr-TR" sz="1600" dirty="0" err="1">
                <a:latin typeface="Times New Roman"/>
                <a:ea typeface="Times New Roman"/>
              </a:rPr>
              <a:t>Awang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Rohila</a:t>
            </a:r>
            <a:r>
              <a:rPr lang="tr-TR" sz="1600" dirty="0">
                <a:latin typeface="Times New Roman"/>
                <a:ea typeface="Times New Roman"/>
              </a:rPr>
              <a:t> &amp; Abdul Rahman </a:t>
            </a:r>
            <a:r>
              <a:rPr lang="tr-TR" sz="1600" dirty="0" err="1">
                <a:latin typeface="Times New Roman"/>
                <a:ea typeface="Times New Roman"/>
              </a:rPr>
              <a:t>Rashidah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b="1" dirty="0" err="1">
                <a:latin typeface="Times New Roman"/>
                <a:ea typeface="Times New Roman"/>
              </a:rPr>
              <a:t>Assessing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business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zakat</a:t>
            </a:r>
            <a:r>
              <a:rPr lang="tr-TR" sz="1600" b="1" dirty="0">
                <a:latin typeface="Times New Roman"/>
                <a:ea typeface="Times New Roman"/>
              </a:rPr>
              <a:t> at Pusat </a:t>
            </a:r>
            <a:r>
              <a:rPr lang="tr-TR" sz="1600" b="1" dirty="0" err="1">
                <a:latin typeface="Times New Roman"/>
                <a:ea typeface="Times New Roman"/>
              </a:rPr>
              <a:t>Zakat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Selangor</a:t>
            </a:r>
            <a:r>
              <a:rPr lang="tr-TR" sz="1600" b="1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National</a:t>
            </a:r>
            <a:r>
              <a:rPr lang="tr-TR" sz="1600" dirty="0">
                <a:latin typeface="Times New Roman"/>
                <a:ea typeface="Times New Roman"/>
              </a:rPr>
              <a:t> Accounting </a:t>
            </a:r>
            <a:r>
              <a:rPr lang="tr-TR" sz="1600" dirty="0" err="1">
                <a:latin typeface="Times New Roman"/>
                <a:ea typeface="Times New Roman"/>
              </a:rPr>
              <a:t>Research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Journal</a:t>
            </a:r>
            <a:r>
              <a:rPr lang="tr-TR" sz="1600" dirty="0">
                <a:latin typeface="Times New Roman"/>
                <a:ea typeface="Times New Roman"/>
              </a:rPr>
              <a:t>, 2003</a:t>
            </a:r>
          </a:p>
          <a:p>
            <a:pPr hangingPunct="0">
              <a:spcAft>
                <a:spcPts val="0"/>
              </a:spcAft>
            </a:pPr>
            <a:endParaRPr lang="tr-TR" sz="1600" dirty="0">
              <a:latin typeface="Times New Roman"/>
              <a:ea typeface="Times New Roman"/>
            </a:endParaRPr>
          </a:p>
          <a:p>
            <a:pPr marL="0" indent="0" hangingPunct="0">
              <a:spcAft>
                <a:spcPts val="0"/>
              </a:spcAft>
              <a:buNone/>
            </a:pPr>
            <a:r>
              <a:rPr lang="tr-TR" sz="1600" dirty="0">
                <a:latin typeface="Times New Roman"/>
                <a:ea typeface="Times New Roman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tr-TR" sz="1600" dirty="0">
                <a:latin typeface="Times New Roman"/>
                <a:ea typeface="Times New Roman"/>
              </a:rPr>
              <a:t>El-</a:t>
            </a:r>
            <a:r>
              <a:rPr lang="tr-TR" sz="1600" dirty="0" err="1">
                <a:latin typeface="Times New Roman"/>
                <a:ea typeface="Times New Roman"/>
              </a:rPr>
              <a:t>Badawi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Mohamed</a:t>
            </a:r>
            <a:r>
              <a:rPr lang="tr-TR" sz="1600" dirty="0">
                <a:latin typeface="Times New Roman"/>
                <a:ea typeface="Times New Roman"/>
              </a:rPr>
              <a:t> H. &amp; Al-Sultan, Sultan M., </a:t>
            </a:r>
            <a:r>
              <a:rPr lang="tr-TR" sz="1600" b="1" dirty="0">
                <a:latin typeface="Times New Roman"/>
                <a:ea typeface="Times New Roman"/>
              </a:rPr>
              <a:t>Net </a:t>
            </a:r>
            <a:r>
              <a:rPr lang="tr-TR" sz="1600" b="1" dirty="0" err="1">
                <a:latin typeface="Times New Roman"/>
                <a:ea typeface="Times New Roman"/>
              </a:rPr>
              <a:t>Working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Capital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versus</a:t>
            </a:r>
            <a:r>
              <a:rPr lang="tr-TR" sz="1600" b="1" dirty="0">
                <a:latin typeface="Times New Roman"/>
                <a:ea typeface="Times New Roman"/>
              </a:rPr>
              <a:t> Net </a:t>
            </a:r>
            <a:r>
              <a:rPr lang="tr-TR" sz="1600" b="1" dirty="0" err="1">
                <a:latin typeface="Times New Roman"/>
                <a:ea typeface="Times New Roman"/>
              </a:rPr>
              <a:t>Owner’s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Equity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Approaches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to</a:t>
            </a:r>
            <a:r>
              <a:rPr lang="tr-TR" sz="1600" b="1" dirty="0">
                <a:latin typeface="Times New Roman"/>
                <a:ea typeface="Times New Roman"/>
              </a:rPr>
              <a:t> Computing </a:t>
            </a:r>
            <a:r>
              <a:rPr lang="tr-TR" sz="1600" b="1" dirty="0" err="1">
                <a:latin typeface="Times New Roman"/>
                <a:ea typeface="Times New Roman"/>
              </a:rPr>
              <a:t>Zakatable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Amount</a:t>
            </a:r>
            <a:r>
              <a:rPr lang="tr-TR" sz="1600" b="1" dirty="0">
                <a:latin typeface="Times New Roman"/>
                <a:ea typeface="Times New Roman"/>
              </a:rPr>
              <a:t> : A </a:t>
            </a:r>
            <a:r>
              <a:rPr lang="tr-TR" sz="1600" b="1" dirty="0" err="1">
                <a:latin typeface="Times New Roman"/>
                <a:ea typeface="Times New Roman"/>
              </a:rPr>
              <a:t>Conceptual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Comparison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and</a:t>
            </a:r>
            <a:r>
              <a:rPr lang="tr-TR" sz="1600" b="1" dirty="0">
                <a:latin typeface="Times New Roman"/>
                <a:ea typeface="Times New Roman"/>
              </a:rPr>
              <a:t> Application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The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American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Journal</a:t>
            </a:r>
            <a:r>
              <a:rPr lang="tr-TR" sz="1600" dirty="0">
                <a:latin typeface="Times New Roman"/>
                <a:ea typeface="Times New Roman"/>
              </a:rPr>
              <a:t> of </a:t>
            </a:r>
            <a:r>
              <a:rPr lang="tr-TR" sz="1600" dirty="0" err="1">
                <a:latin typeface="Times New Roman"/>
                <a:ea typeface="Times New Roman"/>
              </a:rPr>
              <a:t>Islamic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Social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Sciences</a:t>
            </a:r>
            <a:r>
              <a:rPr lang="tr-TR" sz="1600" dirty="0">
                <a:latin typeface="Times New Roman"/>
                <a:ea typeface="Times New Roman"/>
              </a:rPr>
              <a:t>, 1992</a:t>
            </a:r>
          </a:p>
          <a:p>
            <a:pPr hangingPunct="0">
              <a:spcAft>
                <a:spcPts val="0"/>
              </a:spcAft>
            </a:pPr>
            <a:endParaRPr lang="tr-TR" sz="1600" dirty="0">
              <a:latin typeface="Times New Roman"/>
              <a:ea typeface="Times New Roman"/>
            </a:endParaRPr>
          </a:p>
          <a:p>
            <a:pPr hangingPunct="0"/>
            <a:r>
              <a:rPr lang="tr-TR" sz="1600" dirty="0">
                <a:latin typeface="Times New Roman"/>
                <a:ea typeface="Times New Roman"/>
              </a:rPr>
              <a:t> </a:t>
            </a:r>
            <a:r>
              <a:rPr lang="tr-TR" sz="1600" dirty="0" err="1" smtClean="0">
                <a:latin typeface="Times New Roman"/>
                <a:ea typeface="Times New Roman"/>
              </a:rPr>
              <a:t>Sarif</a:t>
            </a:r>
            <a:r>
              <a:rPr lang="tr-TR" sz="1600" dirty="0" smtClean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Suhaili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dirty="0" err="1">
                <a:latin typeface="Times New Roman"/>
                <a:ea typeface="Times New Roman"/>
              </a:rPr>
              <a:t>Kamri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Nor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Azzah</a:t>
            </a:r>
            <a:r>
              <a:rPr lang="tr-TR" sz="1600" dirty="0">
                <a:latin typeface="Times New Roman"/>
                <a:ea typeface="Times New Roman"/>
              </a:rPr>
              <a:t>, Ali </a:t>
            </a:r>
            <a:r>
              <a:rPr lang="tr-TR" sz="1600" dirty="0" err="1">
                <a:latin typeface="Times New Roman"/>
                <a:ea typeface="Times New Roman"/>
              </a:rPr>
              <a:t>Nor</a:t>
            </a:r>
            <a:r>
              <a:rPr lang="tr-TR" sz="1600" dirty="0">
                <a:latin typeface="Times New Roman"/>
                <a:ea typeface="Times New Roman"/>
              </a:rPr>
              <a:t> </a:t>
            </a:r>
            <a:r>
              <a:rPr lang="tr-TR" sz="1600" dirty="0" err="1">
                <a:latin typeface="Times New Roman"/>
                <a:ea typeface="Times New Roman"/>
              </a:rPr>
              <a:t>Aini</a:t>
            </a:r>
            <a:r>
              <a:rPr lang="tr-TR" sz="1600" dirty="0">
                <a:latin typeface="Times New Roman"/>
                <a:ea typeface="Times New Roman"/>
              </a:rPr>
              <a:t>, </a:t>
            </a:r>
            <a:r>
              <a:rPr lang="tr-TR" sz="1600" b="1" dirty="0" err="1">
                <a:latin typeface="Times New Roman"/>
                <a:ea typeface="Times New Roman"/>
              </a:rPr>
              <a:t>The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shifts</a:t>
            </a:r>
            <a:r>
              <a:rPr lang="tr-TR" sz="1600" b="1" dirty="0">
                <a:latin typeface="Times New Roman"/>
                <a:ea typeface="Times New Roman"/>
              </a:rPr>
              <a:t> in </a:t>
            </a:r>
            <a:r>
              <a:rPr lang="tr-TR" sz="1600" b="1" dirty="0" err="1">
                <a:latin typeface="Times New Roman"/>
                <a:ea typeface="Times New Roman"/>
              </a:rPr>
              <a:t>Zakah</a:t>
            </a:r>
            <a:r>
              <a:rPr lang="tr-TR" sz="1600" b="1" dirty="0">
                <a:latin typeface="Times New Roman"/>
                <a:ea typeface="Times New Roman"/>
              </a:rPr>
              <a:t> Management </a:t>
            </a:r>
            <a:r>
              <a:rPr lang="tr-TR" sz="1600" b="1" dirty="0" err="1">
                <a:latin typeface="Times New Roman"/>
                <a:ea typeface="Times New Roman"/>
              </a:rPr>
              <a:t>practices</a:t>
            </a:r>
            <a:r>
              <a:rPr lang="tr-TR" sz="1600" b="1" dirty="0">
                <a:latin typeface="Times New Roman"/>
                <a:ea typeface="Times New Roman"/>
              </a:rPr>
              <a:t> in </a:t>
            </a:r>
            <a:r>
              <a:rPr lang="tr-TR" sz="1600" b="1" dirty="0" err="1">
                <a:latin typeface="Times New Roman"/>
                <a:ea typeface="Times New Roman"/>
              </a:rPr>
              <a:t>Malaysia</a:t>
            </a:r>
            <a:r>
              <a:rPr lang="tr-TR" sz="1600" b="1" dirty="0">
                <a:latin typeface="Times New Roman"/>
                <a:ea typeface="Times New Roman"/>
              </a:rPr>
              <a:t> : </a:t>
            </a:r>
            <a:r>
              <a:rPr lang="tr-TR" sz="1600" b="1" dirty="0" err="1">
                <a:latin typeface="Times New Roman"/>
                <a:ea typeface="Times New Roman"/>
              </a:rPr>
              <a:t>What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actually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been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happening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dirty="0">
                <a:latin typeface="Times New Roman"/>
                <a:ea typeface="Times New Roman"/>
              </a:rPr>
              <a:t>?, Jurnal </a:t>
            </a:r>
            <a:r>
              <a:rPr lang="tr-TR" sz="1600" dirty="0" err="1">
                <a:latin typeface="Times New Roman"/>
                <a:ea typeface="Times New Roman"/>
              </a:rPr>
              <a:t>Syariah</a:t>
            </a:r>
            <a:r>
              <a:rPr lang="tr-TR" sz="1600" dirty="0">
                <a:latin typeface="Times New Roman"/>
                <a:ea typeface="Times New Roman"/>
              </a:rPr>
              <a:t>, 2013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tr-TR" sz="1600" dirty="0">
                <a:latin typeface="Times New Roman"/>
                <a:ea typeface="Times New Roman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tr-TR" sz="1600" dirty="0" err="1" smtClean="0">
                <a:latin typeface="Times New Roman"/>
                <a:ea typeface="Times New Roman"/>
              </a:rPr>
              <a:t>Malaysian</a:t>
            </a:r>
            <a:r>
              <a:rPr lang="tr-TR" sz="1600" dirty="0" smtClean="0">
                <a:latin typeface="Times New Roman"/>
                <a:ea typeface="Times New Roman"/>
              </a:rPr>
              <a:t> </a:t>
            </a:r>
            <a:r>
              <a:rPr lang="tr-TR" sz="1600" dirty="0">
                <a:latin typeface="Times New Roman"/>
                <a:ea typeface="Times New Roman"/>
              </a:rPr>
              <a:t>Accounting </a:t>
            </a:r>
            <a:r>
              <a:rPr lang="tr-TR" sz="1600" dirty="0" err="1">
                <a:latin typeface="Times New Roman"/>
                <a:ea typeface="Times New Roman"/>
              </a:rPr>
              <a:t>Standards</a:t>
            </a:r>
            <a:r>
              <a:rPr lang="tr-TR" sz="1600" dirty="0">
                <a:latin typeface="Times New Roman"/>
                <a:ea typeface="Times New Roman"/>
              </a:rPr>
              <a:t> Board, </a:t>
            </a:r>
            <a:r>
              <a:rPr lang="tr-TR" sz="1600" b="1" dirty="0">
                <a:latin typeface="Times New Roman"/>
                <a:ea typeface="Times New Roman"/>
              </a:rPr>
              <a:t>Accounting </a:t>
            </a:r>
            <a:r>
              <a:rPr lang="tr-TR" sz="1600" b="1" dirty="0" err="1">
                <a:latin typeface="Times New Roman"/>
                <a:ea typeface="Times New Roman"/>
              </a:rPr>
              <a:t>for</a:t>
            </a:r>
            <a:r>
              <a:rPr lang="tr-TR" sz="1600" b="1" dirty="0">
                <a:latin typeface="Times New Roman"/>
                <a:ea typeface="Times New Roman"/>
              </a:rPr>
              <a:t> </a:t>
            </a:r>
            <a:r>
              <a:rPr lang="tr-TR" sz="1600" b="1" dirty="0" err="1">
                <a:latin typeface="Times New Roman"/>
                <a:ea typeface="Times New Roman"/>
              </a:rPr>
              <a:t>Zakat</a:t>
            </a:r>
            <a:r>
              <a:rPr lang="tr-TR" sz="1600" b="1" dirty="0">
                <a:latin typeface="Times New Roman"/>
                <a:ea typeface="Times New Roman"/>
              </a:rPr>
              <a:t> on Business</a:t>
            </a:r>
            <a:r>
              <a:rPr lang="tr-TR" sz="1600" dirty="0">
                <a:latin typeface="Times New Roman"/>
                <a:ea typeface="Times New Roman"/>
              </a:rPr>
              <a:t>, Technical </a:t>
            </a:r>
            <a:r>
              <a:rPr lang="tr-TR" sz="1600" dirty="0" err="1">
                <a:latin typeface="Times New Roman"/>
                <a:ea typeface="Times New Roman"/>
              </a:rPr>
              <a:t>Release</a:t>
            </a:r>
            <a:r>
              <a:rPr lang="tr-TR" sz="1600" dirty="0">
                <a:latin typeface="Times New Roman"/>
                <a:ea typeface="Times New Roman"/>
              </a:rPr>
              <a:t> i-1, 2006</a:t>
            </a:r>
          </a:p>
          <a:p>
            <a:pPr marL="0" indent="0" hangingPunct="0">
              <a:spcAft>
                <a:spcPts val="0"/>
              </a:spcAft>
              <a:buNone/>
            </a:pPr>
            <a:endParaRPr lang="tr-TR" sz="1600" dirty="0">
              <a:latin typeface="Times New Roman"/>
              <a:ea typeface="Times New Roman"/>
            </a:endParaRP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0775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Teşekkürler…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</a:t>
            </a:r>
            <a:r>
              <a:rPr lang="tr-TR" dirty="0" smtClean="0"/>
              <a:t>ecdet.sensoy@tcmb.gov.tr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36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b="1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bilanço veya malî durum tablosu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İşletmenin </a:t>
            </a:r>
            <a:r>
              <a:rPr lang="tr-TR" dirty="0">
                <a:latin typeface="Times New Roman"/>
                <a:ea typeface="Times New Roman"/>
              </a:rPr>
              <a:t>sahip olduğu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varlıkları </a:t>
            </a:r>
            <a:r>
              <a:rPr lang="tr-TR" dirty="0">
                <a:latin typeface="Times New Roman"/>
                <a:ea typeface="Times New Roman"/>
              </a:rPr>
              <a:t>ve </a:t>
            </a:r>
            <a:r>
              <a:rPr lang="tr-TR" b="1" dirty="0">
                <a:solidFill>
                  <a:srgbClr val="FF0000"/>
                </a:solidFill>
                <a:latin typeface="Times New Roman"/>
                <a:ea typeface="Times New Roman"/>
              </a:rPr>
              <a:t>yükümlülükleri</a:t>
            </a:r>
            <a:r>
              <a:rPr lang="tr-TR" dirty="0">
                <a:latin typeface="Times New Roman"/>
                <a:ea typeface="Times New Roman"/>
              </a:rPr>
              <a:t>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hakkındaki </a:t>
            </a:r>
            <a:r>
              <a:rPr lang="tr-TR" dirty="0">
                <a:latin typeface="Times New Roman"/>
                <a:ea typeface="Times New Roman"/>
              </a:rPr>
              <a:t>bilgileri </a:t>
            </a:r>
          </a:p>
          <a:p>
            <a:pPr marL="0" indent="0" algn="ctr">
              <a:buNone/>
            </a:pPr>
            <a:r>
              <a:rPr lang="tr-TR" sz="26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faaliyet </a:t>
            </a:r>
            <a:r>
              <a:rPr lang="tr-TR" sz="2600" b="1" dirty="0">
                <a:solidFill>
                  <a:srgbClr val="00B050"/>
                </a:solidFill>
                <a:latin typeface="Times New Roman"/>
                <a:ea typeface="Times New Roman"/>
              </a:rPr>
              <a:t>gösterilen ülkenin para birimi cinsinden </a:t>
            </a:r>
            <a:r>
              <a:rPr lang="tr-TR" sz="2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raporlar</a:t>
            </a:r>
            <a:r>
              <a:rPr lang="tr-TR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Bu </a:t>
            </a:r>
            <a:r>
              <a:rPr lang="tr-TR" dirty="0">
                <a:latin typeface="Times New Roman"/>
                <a:ea typeface="Times New Roman"/>
              </a:rPr>
              <a:t>bilgiler varlıkların </a:t>
            </a:r>
            <a:r>
              <a:rPr lang="tr-TR" b="1" u="sng" dirty="0">
                <a:solidFill>
                  <a:srgbClr val="00B050"/>
                </a:solidFill>
                <a:latin typeface="Times New Roman"/>
                <a:ea typeface="Times New Roman"/>
              </a:rPr>
              <a:t>değerini </a:t>
            </a:r>
            <a:r>
              <a:rPr lang="tr-TR" dirty="0">
                <a:latin typeface="Times New Roman"/>
                <a:ea typeface="Times New Roman"/>
              </a:rPr>
              <a:t>ifade eder. </a:t>
            </a:r>
            <a:endParaRPr lang="tr-TR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Ancak «değer kavramı» </a:t>
            </a:r>
          </a:p>
          <a:p>
            <a:pPr marL="0" indent="0" algn="ctr">
              <a:buNone/>
            </a:pPr>
            <a:r>
              <a:rPr lang="tr-TR" dirty="0" smtClean="0">
                <a:latin typeface="Times New Roman"/>
                <a:ea typeface="Times New Roman"/>
              </a:rPr>
              <a:t>değerin </a:t>
            </a:r>
            <a:r>
              <a:rPr lang="tr-TR" dirty="0">
                <a:latin typeface="Times New Roman"/>
                <a:ea typeface="Times New Roman"/>
              </a:rPr>
              <a:t>biçildiği </a:t>
            </a:r>
            <a:r>
              <a:rPr lang="tr-TR" b="1" dirty="0">
                <a:solidFill>
                  <a:srgbClr val="00B0F0"/>
                </a:solidFill>
                <a:latin typeface="Times New Roman"/>
                <a:ea typeface="Times New Roman"/>
              </a:rPr>
              <a:t>zamana</a:t>
            </a:r>
            <a:r>
              <a:rPr lang="tr-TR" dirty="0">
                <a:latin typeface="Times New Roman"/>
                <a:ea typeface="Times New Roman"/>
              </a:rPr>
              <a:t> ve o varlığa </a:t>
            </a:r>
            <a:r>
              <a:rPr lang="tr-TR" b="1" dirty="0">
                <a:solidFill>
                  <a:srgbClr val="0070C0"/>
                </a:solidFill>
                <a:latin typeface="Times New Roman"/>
                <a:ea typeface="Times New Roman"/>
              </a:rPr>
              <a:t>hangi açıdan bakıldığına göre</a:t>
            </a:r>
            <a:r>
              <a:rPr lang="tr-TR" dirty="0">
                <a:latin typeface="Times New Roman"/>
                <a:ea typeface="Times New Roman"/>
              </a:rPr>
              <a:t> farklıklar </a:t>
            </a:r>
            <a:r>
              <a:rPr lang="tr-TR" dirty="0" err="1">
                <a:latin typeface="Times New Roman"/>
                <a:ea typeface="Times New Roman"/>
              </a:rPr>
              <a:t>arzeder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88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tr-TR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</a:br>
            <a:r>
              <a:rPr lang="tr-TR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Tarihsel </a:t>
            </a:r>
            <a:r>
              <a:rPr lang="tr-TR" sz="28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M</a:t>
            </a:r>
            <a:r>
              <a:rPr lang="tr-TR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aliyet</a:t>
            </a:r>
            <a:r>
              <a:rPr lang="tr-TR" sz="32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tr-TR" sz="32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</a:rPr>
              <a:t>Varlığın edinildiği </a:t>
            </a:r>
            <a:r>
              <a:rPr lang="tr-TR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tarihte</a:t>
            </a:r>
          </a:p>
          <a:p>
            <a:pPr mar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</a:rPr>
              <a:t>o varlığı elde etmek için katlanılan fedakârlıklar ve üstlenilen borçların </a:t>
            </a:r>
            <a:endParaRPr lang="tr-TR" sz="30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para 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</a:rPr>
              <a:t>cinsinden ifadesi o </a:t>
            </a:r>
            <a:r>
              <a:rPr lang="tr-TR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varlığın</a:t>
            </a:r>
          </a:p>
          <a:p>
            <a:pPr marL="0" lvl="0" indent="0" algn="ctr">
              <a:buNone/>
            </a:pP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</a:rPr>
              <a:t>“tarihsel maliyetidir</a:t>
            </a:r>
            <a:r>
              <a:rPr lang="tr-TR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”</a:t>
            </a:r>
          </a:p>
          <a:p>
            <a:pPr marL="0" indent="0" algn="ctr">
              <a:buNone/>
            </a:pPr>
            <a:r>
              <a:rPr lang="tr-TR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Enflasyon </a:t>
            </a:r>
            <a:r>
              <a:rPr lang="tr-TR" i="1" dirty="0">
                <a:solidFill>
                  <a:srgbClr val="C00000"/>
                </a:solidFill>
                <a:latin typeface="Times New Roman"/>
                <a:ea typeface="Times New Roman"/>
              </a:rPr>
              <a:t>nedeniyle para değer kaybediyorsa elde bulunan varlıklar </a:t>
            </a:r>
            <a:r>
              <a:rPr lang="tr-TR" i="1" u="sng" dirty="0">
                <a:solidFill>
                  <a:srgbClr val="C00000"/>
                </a:solidFill>
                <a:latin typeface="Times New Roman"/>
                <a:ea typeface="Times New Roman"/>
              </a:rPr>
              <a:t>fiyatlar genel seviyesindeki değişmeye göre </a:t>
            </a:r>
            <a:r>
              <a:rPr lang="tr-TR" i="1" dirty="0">
                <a:solidFill>
                  <a:srgbClr val="C00000"/>
                </a:solidFill>
                <a:latin typeface="Times New Roman"/>
                <a:ea typeface="Times New Roman"/>
              </a:rPr>
              <a:t>düzeltilir.</a:t>
            </a:r>
            <a:endParaRPr lang="tr-TR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her bir varlığın alınıp satıldığı bir Pazar ve </a:t>
            </a:r>
            <a:r>
              <a:rPr lang="tr-TR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tr-TR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tr-TR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burada </a:t>
            </a:r>
            <a:r>
              <a:rPr lang="tr-TR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oluşan </a:t>
            </a:r>
            <a:r>
              <a:rPr lang="tr-TR" sz="3600" b="1" u="sng" dirty="0">
                <a:solidFill>
                  <a:srgbClr val="002060"/>
                </a:solidFill>
                <a:latin typeface="Times New Roman"/>
                <a:ea typeface="Times New Roman"/>
              </a:rPr>
              <a:t>“piyasa değeri” </a:t>
            </a:r>
            <a:r>
              <a:rPr lang="tr-TR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vardır</a:t>
            </a:r>
            <a:r>
              <a:rPr lang="tr-TR" dirty="0">
                <a:latin typeface="Times New Roman"/>
                <a:ea typeface="Times New Roman"/>
              </a:rPr>
              <a:t>. 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Piyasa değeri de piyasaya hangi amaçla girdiğinize göre değişir..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6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Satınalma</a:t>
            </a:r>
            <a:r>
              <a:rPr lang="tr-TR" sz="3200" b="1" i="1" dirty="0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 tarihinden sonra yapılan bu değerlemelere toplu olarak </a:t>
            </a:r>
            <a:r>
              <a:rPr lang="tr-TR" sz="3200" b="1" i="1" u="sng" dirty="0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“</a:t>
            </a:r>
            <a:r>
              <a:rPr lang="tr-TR" sz="3200" b="1" i="1" u="sng" dirty="0" err="1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carî</a:t>
            </a:r>
            <a:r>
              <a:rPr lang="tr-TR" sz="3200" b="1" i="1" u="sng" dirty="0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 maliyet“ </a:t>
            </a:r>
            <a:r>
              <a:rPr lang="tr-TR" sz="3200" b="1" i="1" dirty="0">
                <a:solidFill>
                  <a:srgbClr val="7030A0"/>
                </a:solidFill>
                <a:latin typeface="Times New Roman"/>
                <a:ea typeface="Times New Roman"/>
                <a:cs typeface="+mn-cs"/>
              </a:rPr>
              <a:t>denilir</a:t>
            </a:r>
            <a:endParaRPr lang="tr-TR" sz="3600" b="1" i="1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b="0" dirty="0">
                <a:solidFill>
                  <a:prstClr val="black"/>
                </a:solidFill>
                <a:latin typeface="Times New Roman"/>
                <a:ea typeface="Times New Roman"/>
              </a:rPr>
              <a:t>Alıcı olarak giriyorsanız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</a:rPr>
              <a:t>elinizdeki varlığın </a:t>
            </a:r>
            <a:r>
              <a:rPr lang="tr-TR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“yerine koyma maliyeti</a:t>
            </a:r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</a:rPr>
              <a:t>”</a:t>
            </a:r>
            <a:endParaRPr lang="tr-T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4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Satıcı </a:t>
            </a:r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</a:rPr>
              <a:t>olarak giriyorsanız</a:t>
            </a: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</a:rPr>
              <a:t>varlığınızın </a:t>
            </a:r>
            <a:r>
              <a:rPr lang="tr-TR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>“net gerçekleşebilir</a:t>
            </a:r>
            <a:r>
              <a:rPr lang="tr-TR" sz="4000" dirty="0">
                <a:solidFill>
                  <a:prstClr val="black"/>
                </a:solidFill>
                <a:latin typeface="Times New Roman"/>
                <a:ea typeface="Times New Roman"/>
              </a:rPr>
              <a:t>” değeri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1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1949</Words>
  <Application>Microsoft Office PowerPoint</Application>
  <PresentationFormat>On-screen Show (4:3)</PresentationFormat>
  <Paragraphs>305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“TARİHTE ve GÜNÜMÜZDE  ZEKÂT UYGULAMALARI”   –Milletlerarası İlmî Toplantı–     الندوة العالمية حول “الزكاة في التاريخ و في يومنا”   03-04 Aralık 2016 İstanbul/Türkiye </vt:lpstr>
      <vt:lpstr>PowerPoint Presentation</vt:lpstr>
      <vt:lpstr>1- GİRİŞ ve KAVRAMLAR</vt:lpstr>
      <vt:lpstr>Muhasebe bir işletme hakkında bilgi ihtiyacı olan karar vericiler için, bu bilgileri derleyen ve raporlayan bir bilgi sistemidir. </vt:lpstr>
      <vt:lpstr>Bu tebliğde konu «işletme ve  sahip-sahipler» açısından ele alınacaktır</vt:lpstr>
      <vt:lpstr>bilanço veya malî durum tablosu</vt:lpstr>
      <vt:lpstr> Tarihsel Maliyet </vt:lpstr>
      <vt:lpstr>her bir varlığın alınıp satıldığı bir Pazar ve  burada oluşan “piyasa değeri” vardır. </vt:lpstr>
      <vt:lpstr>Satınalma tarihinden sonra yapılan bu değerlemelere toplu olarak “carî maliyet“ denilir</vt:lpstr>
      <vt:lpstr>Muhasebede “gerçekleşme” kavramı,</vt:lpstr>
      <vt:lpstr>bilanço veya malî durum tablosu</vt:lpstr>
      <vt:lpstr>Finansal Tablolar üzerinde Zekat Yükümlülüğü</vt:lpstr>
      <vt:lpstr>PowerPoint Presentation</vt:lpstr>
      <vt:lpstr>2- LİTERATÜR TARAMASI</vt:lpstr>
      <vt:lpstr>Bilanço’ yu kullanarak  işletmenin sahip olduğu “ticarî varlıklar” ı ve ilgili borçları tespit etmenin yollarını ve metotlarını anlatan makaleler</vt:lpstr>
      <vt:lpstr>Ticari varlıkların  hangi değerle değerlenmesinin  uygun olacağını tartışan makaleler </vt:lpstr>
      <vt:lpstr>Vergi zekat ilişkisini inceleyen makaleler </vt:lpstr>
      <vt:lpstr>Zekat Muhasebesi konusunda  yayınlanmış standartlar </vt:lpstr>
      <vt:lpstr>3. Zekata tabi ticarî varlıkların</vt:lpstr>
      <vt:lpstr>   Zekata tabi ticari zekata tabi ticarî varlıkların  bilanço üzerinden tespit edilmesi   </vt:lpstr>
      <vt:lpstr>Suudi Arabistan zekat ajansının uygulandığı formül </vt:lpstr>
      <vt:lpstr>4. Zekata tabi ticari varlıkların değerlerinin belirlenmesi </vt:lpstr>
      <vt:lpstr> Zekata tabi ticari varlıkların  değerlerinin belirlenmesi </vt:lpstr>
      <vt:lpstr>«Zekata tabi ticarî malların» değerlemesi konusunda  cari değerin kullanılması savunulmaktadır. </vt:lpstr>
      <vt:lpstr>Varlığın piyasa değerinin  maliyet değerinden yüksek olması</vt:lpstr>
      <vt:lpstr>İslamî Finansal Kuruluşlar için Muhasebe ve Denetim Standartları Teşkilatı ( AAOIFI )  35 numaralı islam hukuku standardı</vt:lpstr>
      <vt:lpstr>   5. Zekat vergi ilişkisi     </vt:lpstr>
      <vt:lpstr>Vergiler kazanç, tüketim ve varlıklar  üzerinden alınabilir</vt:lpstr>
      <vt:lpstr> İşletmeye sahip olan Müslüman kişiler,  işletmenin belirli varlıklarından belirli borçları düşüldükten sonra kalan tutar üzerinden zekat ödemek zorundadırlar.  </vt:lpstr>
      <vt:lpstr>Finansal raporlama açısından</vt:lpstr>
      <vt:lpstr>İşletme artı çalışma sermayesine sahip olduğu sürece</vt:lpstr>
      <vt:lpstr>İşletmeler için</vt:lpstr>
      <vt:lpstr>Bazı ülkelerin vergi yasalarında</vt:lpstr>
      <vt:lpstr>6. Ticaret malına zekatın işletme </vt:lpstr>
      <vt:lpstr>İşletme kendi kişiliği ile zekat mükellefi olmamakla birlikte,</vt:lpstr>
      <vt:lpstr>Dolayısıyla zekat işletmenin bir gideri değildir.</vt:lpstr>
      <vt:lpstr>«Zekat işletmenin bir gideri değildir»</vt:lpstr>
      <vt:lpstr>İşletme sahipleri için doğan zekat yükümlülüğünün ( Vekaleten ) işletme tarafından ödenmesi </vt:lpstr>
      <vt:lpstr>“büyüme-çoğalma”</vt:lpstr>
      <vt:lpstr> «doğmamış/ gerçekleşmemiş bir değer üzerinden zekat ödenmiş olması» ihtimalinin analizi </vt:lpstr>
      <vt:lpstr>Muhasebe Dönemi ve Hawl</vt:lpstr>
      <vt:lpstr>Düzeltme ihtiyacı</vt:lpstr>
      <vt:lpstr>  Birinci zekat konferansında  Hanefi ekolünün görüşü </vt:lpstr>
      <vt:lpstr>Dönem Başı ve Dönem sonu Bakiyelerini almak</vt:lpstr>
      <vt:lpstr>Bir Varlık Yönetim Şirketi’nin uygulaması </vt:lpstr>
      <vt:lpstr>Müşterilerine Zekat ve Arınma Tablosu sunar</vt:lpstr>
      <vt:lpstr>Zekatı Ödeme Sorumluluğu  Müşteriye ait</vt:lpstr>
      <vt:lpstr>Pay başına hesap</vt:lpstr>
      <vt:lpstr>Sermaye Şirketinde Pay Sahipliği</vt:lpstr>
      <vt:lpstr>7. Sonuç </vt:lpstr>
      <vt:lpstr>7. Sonuç </vt:lpstr>
      <vt:lpstr>8. KAYNAKLAR</vt:lpstr>
      <vt:lpstr>PowerPoint Presentation</vt:lpstr>
      <vt:lpstr>Teşekkürler…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Necdet Şensoy</dc:creator>
  <cp:lastModifiedBy>bmeespe</cp:lastModifiedBy>
  <cp:revision>59</cp:revision>
  <dcterms:created xsi:type="dcterms:W3CDTF">2016-12-01T13:54:31Z</dcterms:created>
  <dcterms:modified xsi:type="dcterms:W3CDTF">2017-01-15T13:16:54Z</dcterms:modified>
</cp:coreProperties>
</file>