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8"/>
  </p:notesMasterIdLst>
  <p:sldIdLst>
    <p:sldId id="256" r:id="rId2"/>
    <p:sldId id="293" r:id="rId3"/>
    <p:sldId id="259" r:id="rId4"/>
    <p:sldId id="257" r:id="rId5"/>
    <p:sldId id="258" r:id="rId6"/>
    <p:sldId id="260" r:id="rId7"/>
    <p:sldId id="262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1" r:id="rId35"/>
    <p:sldId id="292" r:id="rId36"/>
    <p:sldId id="294" r:id="rId3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1779" autoAdjust="0"/>
  </p:normalViewPr>
  <p:slideViewPr>
    <p:cSldViewPr>
      <p:cViewPr varScale="1">
        <p:scale>
          <a:sx n="80" d="100"/>
          <a:sy n="80" d="100"/>
        </p:scale>
        <p:origin x="-159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F23F9B-087F-4BA1-AB1D-E81F7802C60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94D050-994A-4BA2-9465-553C45CB19A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782883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94D050-994A-4BA2-9465-553C45CB19AA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652240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685059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1832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922790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0244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87279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54346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727764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808086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57466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395278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0400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6DB2CE-3C9F-48D5-9D37-36870E914282}" type="datetimeFigureOut">
              <a:rPr lang="tr-TR" smtClean="0"/>
              <a:t>10.12.2019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7895A0-3F43-4036-8145-D821F2A88A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01019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n.org/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un.org/%20(sustainabledevelopment/sustainable-development-goals/" TargetMode="Externa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linkedin/" TargetMode="External"/><Relationship Id="rId2" Type="http://schemas.openxmlformats.org/officeDocument/2006/relationships/hyperlink" Target="http://www.ceif.iba.edu.pk/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undp.org/content/" TargetMode="External"/></Relationships>
</file>

<file path=ppt/slides/_rels/slide3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un.org/" TargetMode="External"/><Relationship Id="rId3" Type="http://schemas.openxmlformats.org/officeDocument/2006/relationships/hyperlink" Target="http://www.sasb.org/" TargetMode="External"/><Relationship Id="rId7" Type="http://schemas.openxmlformats.org/officeDocument/2006/relationships/hyperlink" Target="http://www.cibafi.org/" TargetMode="External"/><Relationship Id="rId2" Type="http://schemas.openxmlformats.org/officeDocument/2006/relationships/hyperlink" Target="http://www.globalreporting.org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ssif.org/" TargetMode="External"/><Relationship Id="rId5" Type="http://schemas.openxmlformats.org/officeDocument/2006/relationships/hyperlink" Target="http://www.unpri.org/" TargetMode="External"/><Relationship Id="rId4" Type="http://schemas.openxmlformats.org/officeDocument/2006/relationships/hyperlink" Target="http://www.sdgphilanthropy.org/" TargetMode="Externa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hyperlink" Target="mailto:necdetsensoy@ticaret.edu.t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/>
              <a:t>BİRLEŞMİŞ MİLLETLER SÜRDÜRÜLEBİLİR KALKINMA HEDEFLERİ İLE KATILIM FİNANSI İLKELERİNİN UYUMU</a:t>
            </a:r>
            <a:r>
              <a:rPr lang="tr-TR" dirty="0"/>
              <a:t/>
            </a:r>
            <a:br>
              <a:rPr lang="tr-TR" dirty="0"/>
            </a:br>
            <a:r>
              <a:rPr lang="tr-TR" b="1" dirty="0"/>
              <a:t> 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Prof. Dr. Necdet Şensoy</a:t>
            </a:r>
          </a:p>
          <a:p>
            <a:r>
              <a:rPr lang="tr-TR" b="1" dirty="0" smtClean="0">
                <a:solidFill>
                  <a:srgbClr val="C00000"/>
                </a:solidFill>
              </a:rPr>
              <a:t>İstanbul Ticaret Üniversitesi</a:t>
            </a:r>
          </a:p>
          <a:p>
            <a:r>
              <a:rPr lang="tr-TR" sz="2200" b="1" dirty="0" smtClean="0">
                <a:solidFill>
                  <a:srgbClr val="002060"/>
                </a:solidFill>
              </a:rPr>
              <a:t>İslam İktisadı ve İktisadi Sistemler Araştırma Merkezi</a:t>
            </a:r>
            <a:endParaRPr lang="tr-TR" sz="2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9028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i="1" dirty="0">
                <a:solidFill>
                  <a:srgbClr val="002060"/>
                </a:solidFill>
              </a:rPr>
              <a:t>Yeşil </a:t>
            </a:r>
            <a:r>
              <a:rPr lang="tr-TR" sz="3200" b="1" i="1" dirty="0" err="1">
                <a:solidFill>
                  <a:srgbClr val="002060"/>
                </a:solidFill>
              </a:rPr>
              <a:t>Sukuk</a:t>
            </a:r>
            <a:r>
              <a:rPr lang="tr-TR" sz="3200" b="1" i="1" dirty="0">
                <a:solidFill>
                  <a:srgbClr val="002060"/>
                </a:solidFill>
              </a:rPr>
              <a:t> ihracının Dağılımı ve Etkisi Raporu - Şubat 2019 – www.sdgphilanthropy.org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2018 yılında </a:t>
            </a:r>
            <a:r>
              <a:rPr lang="tr-TR" b="1" i="1" dirty="0">
                <a:solidFill>
                  <a:srgbClr val="7030A0"/>
                </a:solidFill>
              </a:rPr>
              <a:t>ABD’de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yeşil </a:t>
            </a:r>
            <a:r>
              <a:rPr lang="tr-TR" b="1" i="1" dirty="0">
                <a:solidFill>
                  <a:srgbClr val="7030A0"/>
                </a:solidFill>
              </a:rPr>
              <a:t>tahvil ihracı 47.9 milyar</a:t>
            </a:r>
            <a:r>
              <a:rPr lang="tr-TR" dirty="0"/>
              <a:t> dolara ulaşmıştır. </a:t>
            </a:r>
            <a:r>
              <a:rPr lang="tr-TR" b="1" i="1" dirty="0">
                <a:solidFill>
                  <a:srgbClr val="00B050"/>
                </a:solidFill>
              </a:rPr>
              <a:t>İslami tarafta </a:t>
            </a:r>
            <a:r>
              <a:rPr lang="tr-TR" b="1" i="1" dirty="0" smtClean="0">
                <a:solidFill>
                  <a:srgbClr val="00B050"/>
                </a:solidFill>
              </a:rPr>
              <a:t>ise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örnek olarak </a:t>
            </a:r>
            <a:r>
              <a:rPr lang="tr-TR" b="1" i="1" dirty="0">
                <a:solidFill>
                  <a:srgbClr val="C00000"/>
                </a:solidFill>
              </a:rPr>
              <a:t>Endonezya hükümeti tarafından Mart 2018 de çıkarılan 1.25 milyar Amerikan doları tutarındaki yeşil </a:t>
            </a:r>
            <a:r>
              <a:rPr lang="tr-TR" b="1" i="1" dirty="0" err="1">
                <a:solidFill>
                  <a:srgbClr val="C00000"/>
                </a:solidFill>
              </a:rPr>
              <a:t>sukuk</a:t>
            </a:r>
            <a:r>
              <a:rPr lang="tr-TR" dirty="0"/>
              <a:t> dikkat çekmektedir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24123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Beşeri vicdanın etkisiyle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1- Birleşmiş Milletler tarafından sürdürülebilir kalkınma hedeflerinin konulması, 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0070C0"/>
                </a:solidFill>
              </a:rPr>
              <a:t>2- Bu hedefleri benimseyen yatırımcıların oluşturduğu sorumlu yatırım </a:t>
            </a:r>
            <a:r>
              <a:rPr lang="tr-TR" b="1" i="1" dirty="0" err="1">
                <a:solidFill>
                  <a:srgbClr val="0070C0"/>
                </a:solidFill>
              </a:rPr>
              <a:t>insiyatifi</a:t>
            </a:r>
            <a:r>
              <a:rPr lang="tr-TR" b="1" i="1" dirty="0">
                <a:solidFill>
                  <a:srgbClr val="0070C0"/>
                </a:solidFill>
              </a:rPr>
              <a:t>,  sorumlu yatırım ilkeleri geliştirmeleri, 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00B0F0"/>
                </a:solidFill>
              </a:rPr>
              <a:t>3- Çevreye duyarlı, sosyal yapıya uygun ve kurumsal yönetim ilkelerine bağlı olma kavramlarının ortaya çıkması ve benimsenmesi,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4- Sürdürülebilir muhasebe standartları kurulunun kurulması,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C00000"/>
                </a:solidFill>
              </a:rPr>
              <a:t>5- Sürdürülebilir raporlama ve </a:t>
            </a:r>
            <a:r>
              <a:rPr lang="tr-TR" b="1" i="1" u="sng" dirty="0">
                <a:solidFill>
                  <a:srgbClr val="C00000"/>
                </a:solidFill>
              </a:rPr>
              <a:t>finansal bilgilerin yanında çevreye duyarlılık ve sosyal sorumlulukla ilgili açıklamalar</a:t>
            </a:r>
            <a:r>
              <a:rPr lang="tr-TR" b="1" i="1" dirty="0">
                <a:solidFill>
                  <a:srgbClr val="C00000"/>
                </a:solidFill>
              </a:rPr>
              <a:t>ı da gerektiren </a:t>
            </a:r>
            <a:r>
              <a:rPr lang="tr-TR" b="1" i="1" dirty="0">
                <a:solidFill>
                  <a:srgbClr val="002060"/>
                </a:solidFill>
              </a:rPr>
              <a:t>bütüncül raporlama </a:t>
            </a:r>
            <a:r>
              <a:rPr lang="tr-TR" b="1" i="1" dirty="0">
                <a:solidFill>
                  <a:srgbClr val="C00000"/>
                </a:solidFill>
              </a:rPr>
              <a:t>kavramlarının ortaya çıkması ve benimsenmesi.</a:t>
            </a:r>
          </a:p>
          <a:p>
            <a:pPr algn="ctr"/>
            <a:endParaRPr lang="tr-TR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5612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>
                <a:solidFill>
                  <a:srgbClr val="7030A0"/>
                </a:solidFill>
              </a:rPr>
              <a:t>İslam hukukunun hedeflerinin özünde aynı hassasiyetlerin bulunması</a:t>
            </a:r>
            <a:r>
              <a:rPr lang="tr-TR" dirty="0"/>
              <a:t>,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Doğal </a:t>
            </a:r>
            <a:r>
              <a:rPr lang="tr-TR" b="1" i="1" dirty="0">
                <a:solidFill>
                  <a:srgbClr val="00B050"/>
                </a:solidFill>
              </a:rPr>
              <a:t>olarak </a:t>
            </a:r>
            <a:r>
              <a:rPr lang="tr-TR" b="1" i="1" dirty="0" smtClean="0">
                <a:solidFill>
                  <a:srgbClr val="00B050"/>
                </a:solidFill>
              </a:rPr>
              <a:t>İslami </a:t>
            </a:r>
            <a:r>
              <a:rPr lang="tr-TR" b="1" i="1" dirty="0">
                <a:solidFill>
                  <a:srgbClr val="00B050"/>
                </a:solidFill>
              </a:rPr>
              <a:t>finansın da </a:t>
            </a:r>
            <a:endParaRPr lang="tr-TR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bu </a:t>
            </a:r>
            <a:r>
              <a:rPr lang="tr-TR" b="1" i="1" dirty="0">
                <a:solidFill>
                  <a:srgbClr val="00B050"/>
                </a:solidFill>
              </a:rPr>
              <a:t>kavramları öne çıkarmasını gerektirmektedir. Malezya Merkez Bankası tarafından kurulan </a:t>
            </a:r>
            <a:r>
              <a:rPr lang="tr-TR" sz="3600" b="1" i="1" u="sng" dirty="0">
                <a:solidFill>
                  <a:srgbClr val="00B050"/>
                </a:solidFill>
              </a:rPr>
              <a:t>Sorumlu Finans Enstitüsü Vakfı </a:t>
            </a:r>
            <a:endParaRPr lang="tr-TR" sz="3600" b="1" i="1" u="sng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bu </a:t>
            </a:r>
            <a:r>
              <a:rPr lang="tr-TR" b="1" i="1" dirty="0">
                <a:solidFill>
                  <a:srgbClr val="00B050"/>
                </a:solidFill>
              </a:rPr>
              <a:t>amaca yönelik çalışmalar yapmaktadır.</a:t>
            </a:r>
          </a:p>
          <a:p>
            <a:pPr algn="ctr"/>
            <a:endParaRPr lang="tr-TR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68709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600" b="1" i="1" dirty="0" smtClean="0">
                <a:solidFill>
                  <a:srgbClr val="7030A0"/>
                </a:solidFill>
              </a:rPr>
              <a:t>2-BİRLEŞMİŞ </a:t>
            </a:r>
            <a:r>
              <a:rPr lang="tr-TR" sz="3600" b="1" i="1" dirty="0">
                <a:solidFill>
                  <a:srgbClr val="7030A0"/>
                </a:solidFill>
              </a:rPr>
              <a:t>MİLLETLER SÜRDÜRÜLEBİLİR KALKINMA HEDEFLERİ</a:t>
            </a:r>
            <a:endParaRPr lang="tr-TR" sz="3600" i="1" dirty="0">
              <a:solidFill>
                <a:srgbClr val="7030A0"/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1.	Yoksulluk olmasın</a:t>
            </a:r>
          </a:p>
          <a:p>
            <a:pPr marL="0" indent="0">
              <a:buNone/>
            </a:pPr>
            <a:r>
              <a:rPr lang="tr-TR" dirty="0"/>
              <a:t>2.	Sıfır Açlık</a:t>
            </a:r>
          </a:p>
          <a:p>
            <a:pPr marL="0" indent="0">
              <a:buNone/>
            </a:pPr>
            <a:r>
              <a:rPr lang="tr-TR" dirty="0"/>
              <a:t>3.	İyi sağlık ve afiyet</a:t>
            </a:r>
          </a:p>
          <a:p>
            <a:pPr marL="0" indent="0">
              <a:buNone/>
            </a:pPr>
            <a:r>
              <a:rPr lang="tr-TR" dirty="0"/>
              <a:t>4.	Kaliteli Eğitim</a:t>
            </a:r>
          </a:p>
          <a:p>
            <a:pPr marL="0" indent="0">
              <a:buNone/>
            </a:pPr>
            <a:r>
              <a:rPr lang="tr-TR" dirty="0"/>
              <a:t>5.	Cinsiyet eşitliği</a:t>
            </a:r>
          </a:p>
          <a:p>
            <a:pPr marL="0" indent="0">
              <a:buNone/>
            </a:pPr>
            <a:r>
              <a:rPr lang="tr-TR" dirty="0"/>
              <a:t>6.	Temiz su ve dışkıların sağlıklı arıtılması ( </a:t>
            </a:r>
            <a:r>
              <a:rPr lang="tr-TR" dirty="0" err="1"/>
              <a:t>sanitation</a:t>
            </a:r>
            <a:r>
              <a:rPr lang="tr-TR" dirty="0"/>
              <a:t> )</a:t>
            </a:r>
          </a:p>
          <a:p>
            <a:pPr marL="0" indent="0">
              <a:buNone/>
            </a:pPr>
            <a:r>
              <a:rPr lang="tr-TR" dirty="0"/>
              <a:t>7.	Hesaplı ve temiz enerji</a:t>
            </a:r>
          </a:p>
          <a:p>
            <a:pPr marL="0" indent="0">
              <a:buNone/>
            </a:pPr>
            <a:r>
              <a:rPr lang="tr-TR" dirty="0"/>
              <a:t>8.	Uygun iş ve ekonomik büyüme</a:t>
            </a:r>
          </a:p>
          <a:p>
            <a:pPr marL="0" indent="0">
              <a:buNone/>
            </a:pPr>
            <a:r>
              <a:rPr lang="tr-TR" dirty="0"/>
              <a:t>9.	Endüstri, yeni buluşlar ve altyapı</a:t>
            </a:r>
          </a:p>
          <a:p>
            <a:pPr marL="0" indent="0">
              <a:buNone/>
            </a:pPr>
            <a:r>
              <a:rPr lang="tr-TR" dirty="0"/>
              <a:t>10.	Eşitsizlerin azaltılması</a:t>
            </a:r>
          </a:p>
          <a:p>
            <a:endParaRPr lang="tr-TR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tr-TR" dirty="0"/>
              <a:t>11.	Sürdürülebilir şehirler ve topluluklar</a:t>
            </a:r>
          </a:p>
          <a:p>
            <a:pPr marL="0" indent="0">
              <a:buNone/>
            </a:pPr>
            <a:r>
              <a:rPr lang="tr-TR" dirty="0"/>
              <a:t>12.	Sorumlu tüketim ve üretim</a:t>
            </a:r>
          </a:p>
          <a:p>
            <a:pPr marL="0" indent="0">
              <a:buNone/>
            </a:pPr>
            <a:r>
              <a:rPr lang="tr-TR" dirty="0"/>
              <a:t>13.	 İklim ( konusunda ) eylem</a:t>
            </a:r>
          </a:p>
          <a:p>
            <a:pPr marL="0" indent="0">
              <a:buNone/>
            </a:pPr>
            <a:r>
              <a:rPr lang="tr-TR" dirty="0"/>
              <a:t>14.	Su altında hayat</a:t>
            </a:r>
          </a:p>
          <a:p>
            <a:pPr marL="0" indent="0">
              <a:buNone/>
            </a:pPr>
            <a:r>
              <a:rPr lang="tr-TR" dirty="0"/>
              <a:t>15.	Yer üstünde hayat</a:t>
            </a:r>
          </a:p>
          <a:p>
            <a:pPr marL="0" indent="0">
              <a:buNone/>
            </a:pPr>
            <a:r>
              <a:rPr lang="tr-TR" dirty="0"/>
              <a:t>16.	Barış, adalet ve güçlü kurumlar</a:t>
            </a:r>
          </a:p>
          <a:p>
            <a:pPr marL="0" indent="0">
              <a:buNone/>
            </a:pPr>
            <a:r>
              <a:rPr lang="tr-TR" dirty="0"/>
              <a:t>17.	(Bu)hedeflere yönelik işbirliği (ortaklık )</a:t>
            </a:r>
          </a:p>
          <a:p>
            <a:pPr marL="0" indent="0">
              <a:buNone/>
            </a:pPr>
            <a:r>
              <a:rPr lang="tr-TR" dirty="0"/>
              <a:t> 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898544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632" y="1772816"/>
            <a:ext cx="5958725" cy="4307105"/>
          </a:xfrm>
          <a:prstGeom prst="rect">
            <a:avLst/>
          </a:prstGeom>
          <a:noFill/>
        </p:spPr>
      </p:pic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u="sng" dirty="0" smtClean="0">
                <a:hlinkClick r:id="rId3"/>
              </a:rPr>
              <a:t>https</a:t>
            </a:r>
            <a:r>
              <a:rPr lang="tr-TR" sz="2400" u="sng" dirty="0">
                <a:hlinkClick r:id="rId3"/>
              </a:rPr>
              <a:t>://www.un.org/</a:t>
            </a:r>
            <a:r>
              <a:rPr lang="tr-TR" sz="2400" dirty="0"/>
              <a:t>(</a:t>
            </a:r>
            <a:r>
              <a:rPr lang="tr-TR" sz="2400" u="sng" dirty="0">
                <a:hlinkClick r:id="rId4"/>
              </a:rPr>
              <a:t>www.un.org/ (</a:t>
            </a:r>
            <a:r>
              <a:rPr lang="tr-TR" sz="2400" u="sng" dirty="0" err="1">
                <a:hlinkClick r:id="rId4"/>
              </a:rPr>
              <a:t>sustainabledevelopment</a:t>
            </a:r>
            <a:r>
              <a:rPr lang="tr-TR" sz="2400" u="sng" dirty="0">
                <a:hlinkClick r:id="rId4"/>
              </a:rPr>
              <a:t>/</a:t>
            </a:r>
            <a:r>
              <a:rPr lang="tr-TR" sz="2400" u="sng" dirty="0" err="1">
                <a:hlinkClick r:id="rId4"/>
              </a:rPr>
              <a:t>sustainable-development-goals</a:t>
            </a:r>
            <a:r>
              <a:rPr lang="tr-TR" sz="2400" u="sng" dirty="0">
                <a:hlinkClick r:id="rId4"/>
              </a:rPr>
              <a:t>/</a:t>
            </a:r>
            <a:r>
              <a:rPr lang="tr-TR" sz="2400" u="sng" dirty="0"/>
              <a:t>)</a:t>
            </a:r>
            <a:r>
              <a:rPr lang="tr-TR" sz="2400" dirty="0"/>
              <a:t/>
            </a:r>
            <a:br>
              <a:rPr lang="tr-TR" sz="2400" dirty="0"/>
            </a:br>
            <a:endParaRPr lang="tr-TR" sz="24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886026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dirty="0" smtClean="0"/>
              <a:t>3- </a:t>
            </a:r>
            <a:r>
              <a:rPr lang="tr-TR" b="1" dirty="0"/>
              <a:t>SORUMLU YATIRIM İLKELERİ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tr-TR" sz="2900" b="1" dirty="0"/>
              <a:t>Birleşmiş Milletler sorumlu yatırım inisiyatifinin benimsediği altı ilke şunlardır:</a:t>
            </a:r>
          </a:p>
          <a:p>
            <a:pPr marL="0" indent="0">
              <a:buNone/>
            </a:pPr>
            <a:r>
              <a:rPr lang="tr-TR" sz="4400" b="1" dirty="0" smtClean="0"/>
              <a:t>1. </a:t>
            </a:r>
            <a:r>
              <a:rPr lang="tr-TR" sz="4400" b="1" i="1" dirty="0">
                <a:solidFill>
                  <a:srgbClr val="00B050"/>
                </a:solidFill>
              </a:rPr>
              <a:t>Çevreye duyarlı, sosyal yapıya uygun ve kurumsal yönetim ilkelerine bağlı </a:t>
            </a:r>
            <a:r>
              <a:rPr lang="tr-TR" sz="4400" b="1" i="1" dirty="0" smtClean="0">
                <a:solidFill>
                  <a:srgbClr val="00B050"/>
                </a:solidFill>
              </a:rPr>
              <a:t>olma </a:t>
            </a:r>
            <a:r>
              <a:rPr lang="tr-TR" sz="5100" b="1" i="1" dirty="0" smtClean="0">
                <a:solidFill>
                  <a:srgbClr val="00B050"/>
                </a:solidFill>
              </a:rPr>
              <a:t>(ESG) </a:t>
            </a:r>
            <a:r>
              <a:rPr lang="tr-TR" sz="4400" b="1" i="1" dirty="0">
                <a:solidFill>
                  <a:srgbClr val="00B050"/>
                </a:solidFill>
              </a:rPr>
              <a:t>konularını </a:t>
            </a:r>
            <a:r>
              <a:rPr lang="tr-TR" sz="4400" b="1" i="1" u="sng" dirty="0">
                <a:solidFill>
                  <a:srgbClr val="C00000"/>
                </a:solidFill>
              </a:rPr>
              <a:t>yatırım analizlerimize ve karar alma </a:t>
            </a:r>
            <a:r>
              <a:rPr lang="tr-TR" sz="4400" b="1" i="1" dirty="0">
                <a:solidFill>
                  <a:srgbClr val="00B050"/>
                </a:solidFill>
              </a:rPr>
              <a:t>süreçlerimize katacağız,</a:t>
            </a:r>
          </a:p>
          <a:p>
            <a:pPr marL="0" indent="0">
              <a:buNone/>
            </a:pPr>
            <a:r>
              <a:rPr lang="tr-TR" sz="4400" b="1" dirty="0"/>
              <a:t>2. </a:t>
            </a:r>
            <a:r>
              <a:rPr lang="tr-TR" sz="4400" b="1" dirty="0">
                <a:solidFill>
                  <a:srgbClr val="7030A0"/>
                </a:solidFill>
              </a:rPr>
              <a:t>Çevreye duyarlı, sosyal yapıya uygun ve kurumsal yönetim ilkelerine bağlı olma konularını </a:t>
            </a:r>
            <a:r>
              <a:rPr lang="tr-TR" sz="4400" b="1" u="sng" dirty="0">
                <a:solidFill>
                  <a:srgbClr val="7030A0"/>
                </a:solidFill>
              </a:rPr>
              <a:t>sahiplik politikalarımıza </a:t>
            </a:r>
            <a:r>
              <a:rPr lang="tr-TR" sz="4400" b="1" dirty="0">
                <a:solidFill>
                  <a:srgbClr val="7030A0"/>
                </a:solidFill>
              </a:rPr>
              <a:t>katacağız,</a:t>
            </a:r>
          </a:p>
          <a:p>
            <a:pPr marL="0" indent="0">
              <a:buNone/>
            </a:pPr>
            <a:r>
              <a:rPr lang="tr-TR" sz="4400" b="1" dirty="0"/>
              <a:t>3. </a:t>
            </a:r>
            <a:r>
              <a:rPr lang="tr-TR" sz="4400" b="1" dirty="0">
                <a:solidFill>
                  <a:srgbClr val="C00000"/>
                </a:solidFill>
              </a:rPr>
              <a:t>Yatırım yaptığımız iktisadi kişilikler tarafından çevreye duyarlı, sosyal yapıya uygun ve kurumsal yönetim ilkelerine bağlı olma konularında </a:t>
            </a:r>
            <a:r>
              <a:rPr lang="tr-TR" sz="5100" b="1" u="sng" dirty="0">
                <a:solidFill>
                  <a:srgbClr val="C00000"/>
                </a:solidFill>
              </a:rPr>
              <a:t>uygun açıklamalar yapmalarını </a:t>
            </a:r>
            <a:r>
              <a:rPr lang="tr-TR" sz="4400" b="1" dirty="0">
                <a:solidFill>
                  <a:srgbClr val="C00000"/>
                </a:solidFill>
              </a:rPr>
              <a:t>arayacağız,</a:t>
            </a:r>
          </a:p>
          <a:p>
            <a:pPr marL="0" indent="0">
              <a:buNone/>
            </a:pPr>
            <a:r>
              <a:rPr lang="tr-TR" sz="4400" i="1" dirty="0">
                <a:solidFill>
                  <a:srgbClr val="0070C0"/>
                </a:solidFill>
              </a:rPr>
              <a:t>4. Yatırım sektöründe bu ilkelerin kabul görmesini ve uygulanmasını </a:t>
            </a:r>
            <a:r>
              <a:rPr lang="tr-TR" sz="4400" i="1" u="sng" dirty="0">
                <a:solidFill>
                  <a:srgbClr val="0070C0"/>
                </a:solidFill>
              </a:rPr>
              <a:t>teşvik edeceğiz,</a:t>
            </a:r>
          </a:p>
          <a:p>
            <a:pPr marL="0" indent="0">
              <a:buNone/>
            </a:pPr>
            <a:r>
              <a:rPr lang="tr-TR" sz="4400" b="1" i="1" dirty="0">
                <a:solidFill>
                  <a:srgbClr val="7030A0"/>
                </a:solidFill>
              </a:rPr>
              <a:t>5. Bu ilkelerin uygulanmasında etkinliğin artırılması için </a:t>
            </a:r>
            <a:r>
              <a:rPr lang="tr-TR" sz="4400" b="1" i="1" u="sng" dirty="0">
                <a:solidFill>
                  <a:srgbClr val="7030A0"/>
                </a:solidFill>
              </a:rPr>
              <a:t>birlikte çalışacağız, </a:t>
            </a:r>
          </a:p>
          <a:p>
            <a:pPr marL="0" indent="0">
              <a:buNone/>
            </a:pPr>
            <a:r>
              <a:rPr lang="tr-TR" sz="4400" b="1" i="1" dirty="0">
                <a:solidFill>
                  <a:srgbClr val="C00000"/>
                </a:solidFill>
              </a:rPr>
              <a:t>6. Bu ilkelerin uygulanması konusunda yaptığımız faaliyetleri ve ilerlemeleri </a:t>
            </a:r>
            <a:r>
              <a:rPr lang="tr-TR" sz="4400" b="1" i="1" u="sng" dirty="0">
                <a:solidFill>
                  <a:srgbClr val="C00000"/>
                </a:solidFill>
              </a:rPr>
              <a:t>rapor edeceğiz.</a:t>
            </a:r>
          </a:p>
          <a:p>
            <a:endParaRPr lang="tr-TR" sz="4400" b="1" i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466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/>
              <a:t>4-SÜRDÜREBİLİRLİK </a:t>
            </a:r>
            <a:r>
              <a:rPr lang="tr-TR" sz="2800" b="1" dirty="0"/>
              <a:t>MUHASEBESİ VE RAPORLAMASI</a:t>
            </a:r>
            <a:r>
              <a:rPr lang="tr-TR" sz="2800" dirty="0"/>
              <a:t/>
            </a:r>
            <a:br>
              <a:rPr lang="tr-TR" sz="2800" dirty="0"/>
            </a:br>
            <a:endParaRPr lang="tr-TR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ctr">
              <a:buNone/>
            </a:pPr>
            <a:r>
              <a:rPr lang="tr-TR" dirty="0"/>
              <a:t>19 üye ile kâr amacı gütmeyen bir örgüt olarak kurulan </a:t>
            </a:r>
            <a:r>
              <a:rPr lang="tr-TR" b="1" i="1" dirty="0">
                <a:solidFill>
                  <a:srgbClr val="C00000"/>
                </a:solidFill>
              </a:rPr>
              <a:t>Sürdürülebilirlik Muhasebe Standartları Kurulu </a:t>
            </a:r>
            <a:r>
              <a:rPr lang="tr-TR" dirty="0"/>
              <a:t>(www.sasb.org), </a:t>
            </a:r>
            <a:endParaRPr lang="tr-TR" dirty="0" smtClean="0"/>
          </a:p>
          <a:p>
            <a:pPr marL="0" indent="0" algn="ctr">
              <a:buNone/>
            </a:pPr>
            <a:r>
              <a:rPr lang="tr-TR" sz="3400" b="1" i="1" dirty="0" smtClean="0">
                <a:solidFill>
                  <a:srgbClr val="002060"/>
                </a:solidFill>
              </a:rPr>
              <a:t>şirketlerin </a:t>
            </a:r>
            <a:r>
              <a:rPr lang="tr-TR" sz="3400" b="1" i="1" dirty="0">
                <a:solidFill>
                  <a:srgbClr val="002060"/>
                </a:solidFill>
              </a:rPr>
              <a:t>açıklamalarında ( </a:t>
            </a:r>
            <a:r>
              <a:rPr lang="tr-TR" sz="3400" b="1" i="1" dirty="0" err="1">
                <a:solidFill>
                  <a:srgbClr val="002060"/>
                </a:solidFill>
              </a:rPr>
              <a:t>disclosures</a:t>
            </a:r>
            <a:r>
              <a:rPr lang="tr-TR" sz="3400" b="1" i="1" dirty="0">
                <a:solidFill>
                  <a:srgbClr val="002060"/>
                </a:solidFill>
              </a:rPr>
              <a:t> ) gönüllü olarak kullanabilecekleri </a:t>
            </a:r>
            <a:r>
              <a:rPr lang="tr-TR" sz="3400" b="1" i="1" u="sng" dirty="0">
                <a:solidFill>
                  <a:srgbClr val="002060"/>
                </a:solidFill>
              </a:rPr>
              <a:t>sürdürülebilirlik muhasebe standartları </a:t>
            </a:r>
            <a:r>
              <a:rPr lang="tr-TR" sz="3400" b="1" i="1" dirty="0">
                <a:solidFill>
                  <a:srgbClr val="002060"/>
                </a:solidFill>
              </a:rPr>
              <a:t>yayınlar. </a:t>
            </a:r>
            <a:endParaRPr lang="tr-TR" sz="3400" b="1" i="1" dirty="0" smtClean="0">
              <a:solidFill>
                <a:srgbClr val="002060"/>
              </a:solidFill>
            </a:endParaRPr>
          </a:p>
          <a:p>
            <a:pPr marL="0" indent="0">
              <a:buNone/>
            </a:pPr>
            <a:r>
              <a:rPr lang="tr-TR" dirty="0" smtClean="0"/>
              <a:t>Kurul</a:t>
            </a:r>
            <a:r>
              <a:rPr lang="tr-TR" dirty="0"/>
              <a:t>, geniş açıdan sürdürülebilirlik boyutları adını verdiği beş konu saymıştır: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1. Çevre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2. Sosyal Sermaye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3. Beşeri Sermaye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4. İş modeli ve yeni buluşlar ( </a:t>
            </a:r>
            <a:r>
              <a:rPr lang="tr-TR" b="1" dirty="0" err="1">
                <a:solidFill>
                  <a:srgbClr val="7030A0"/>
                </a:solidFill>
              </a:rPr>
              <a:t>inovasyon</a:t>
            </a:r>
            <a:r>
              <a:rPr lang="tr-TR" b="1" dirty="0">
                <a:solidFill>
                  <a:srgbClr val="7030A0"/>
                </a:solidFill>
              </a:rPr>
              <a:t> )</a:t>
            </a:r>
          </a:p>
          <a:p>
            <a:pPr marL="0" indent="0" algn="ctr">
              <a:buNone/>
            </a:pPr>
            <a:r>
              <a:rPr lang="tr-TR" b="1" dirty="0">
                <a:solidFill>
                  <a:srgbClr val="7030A0"/>
                </a:solidFill>
              </a:rPr>
              <a:t>5. Liderlik ve yönetişim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413694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5.KÜRESEL </a:t>
            </a:r>
            <a:r>
              <a:rPr lang="tr-TR" b="1" dirty="0"/>
              <a:t>RAPORLAMA İNSİYATİFİ  </a:t>
            </a:r>
            <a:r>
              <a:rPr lang="tr-TR" dirty="0"/>
              <a:t>(www.globalreporting.org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tr-TR" dirty="0"/>
              <a:t>Sürdürülebilirlik raporlaması için geniş çapta benimsenen küresel standartlar yayınlamaktadır. </a:t>
            </a:r>
            <a:r>
              <a:rPr lang="tr-TR" b="1" u="sng" dirty="0">
                <a:solidFill>
                  <a:srgbClr val="002060"/>
                </a:solidFill>
              </a:rPr>
              <a:t>Evrensel standartlar </a:t>
            </a:r>
            <a:r>
              <a:rPr lang="tr-TR" dirty="0"/>
              <a:t>ve </a:t>
            </a:r>
            <a:r>
              <a:rPr lang="tr-TR" b="1" i="1" u="sng" dirty="0">
                <a:solidFill>
                  <a:srgbClr val="C00000"/>
                </a:solidFill>
              </a:rPr>
              <a:t>konu bazlı </a:t>
            </a:r>
            <a:r>
              <a:rPr lang="tr-TR" b="1" i="1" u="sng" dirty="0" err="1">
                <a:solidFill>
                  <a:srgbClr val="C00000"/>
                </a:solidFill>
              </a:rPr>
              <a:t>standarlar</a:t>
            </a:r>
            <a:r>
              <a:rPr lang="tr-TR" b="1" i="1" u="sng" dirty="0">
                <a:solidFill>
                  <a:srgbClr val="C00000"/>
                </a:solidFill>
              </a:rPr>
              <a:t> </a:t>
            </a:r>
            <a:r>
              <a:rPr lang="tr-TR" dirty="0"/>
              <a:t>olmak üzere iki kategoride standartları bulunmaktadır</a:t>
            </a:r>
            <a:r>
              <a:rPr lang="tr-TR" dirty="0" smtClean="0"/>
              <a:t>.</a:t>
            </a:r>
          </a:p>
          <a:p>
            <a:pPr marL="0" indent="0">
              <a:buNone/>
            </a:pPr>
            <a:r>
              <a:rPr lang="tr-TR" b="1" i="1" dirty="0" smtClean="0"/>
              <a:t>Evrensel </a:t>
            </a:r>
            <a:r>
              <a:rPr lang="tr-TR" b="1" i="1" dirty="0"/>
              <a:t>olanlar standartlar: </a:t>
            </a:r>
            <a:r>
              <a:rPr lang="tr-TR" dirty="0"/>
              <a:t>sürdürülebilirlik raporu kullanmanın başlangıç noktası (temel), </a:t>
            </a:r>
            <a:r>
              <a:rPr lang="tr-TR" i="1" dirty="0">
                <a:solidFill>
                  <a:srgbClr val="0070C0"/>
                </a:solidFill>
              </a:rPr>
              <a:t>bir örgüt hakkında bağlamı olan raporlama ( genel açıklamalar ) </a:t>
            </a:r>
            <a:r>
              <a:rPr lang="tr-TR" dirty="0"/>
              <a:t>ve her önemli konu başlığı ile ilgili </a:t>
            </a:r>
            <a:r>
              <a:rPr lang="tr-TR" dirty="0">
                <a:solidFill>
                  <a:srgbClr val="C00000"/>
                </a:solidFill>
              </a:rPr>
              <a:t>yönetim yaklaşımının raporlanması</a:t>
            </a:r>
            <a:r>
              <a:rPr lang="tr-TR" dirty="0"/>
              <a:t> (yönetim yaklaşımı) adlarını taşımaktadır. </a:t>
            </a:r>
            <a:r>
              <a:rPr lang="tr-TR" b="1" i="1" dirty="0"/>
              <a:t>Konu bazlı standartlar </a:t>
            </a:r>
            <a:r>
              <a:rPr lang="tr-TR" dirty="0"/>
              <a:t>ise </a:t>
            </a:r>
            <a:r>
              <a:rPr lang="tr-TR" u="sng" dirty="0"/>
              <a:t>ekonomik</a:t>
            </a:r>
            <a:r>
              <a:rPr lang="tr-TR" dirty="0"/>
              <a:t>, </a:t>
            </a:r>
            <a:r>
              <a:rPr lang="tr-TR" u="sng" dirty="0"/>
              <a:t>çevresel</a:t>
            </a:r>
            <a:r>
              <a:rPr lang="tr-TR" dirty="0"/>
              <a:t> ve </a:t>
            </a:r>
            <a:r>
              <a:rPr lang="tr-TR" u="sng" dirty="0"/>
              <a:t>sosyal</a:t>
            </a:r>
            <a:r>
              <a:rPr lang="tr-TR" dirty="0"/>
              <a:t> alanları kapsamaktadır.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39227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/>
              <a:t>6-İSLAM </a:t>
            </a:r>
            <a:r>
              <a:rPr lang="tr-TR" b="1" dirty="0"/>
              <a:t>HUKUKUNUN AMAÇLARI</a:t>
            </a:r>
            <a:r>
              <a:rPr lang="tr-TR" dirty="0"/>
              <a:t> </a:t>
            </a:r>
            <a:r>
              <a:rPr lang="tr-TR" dirty="0" smtClean="0"/>
              <a:t/>
            </a:r>
            <a:br>
              <a:rPr lang="tr-TR" dirty="0" smtClean="0"/>
            </a:br>
            <a:r>
              <a:rPr lang="tr-TR" dirty="0" smtClean="0"/>
              <a:t>( </a:t>
            </a:r>
            <a:r>
              <a:rPr lang="tr-TR" dirty="0" err="1"/>
              <a:t>Maqasıd</a:t>
            </a:r>
            <a:r>
              <a:rPr lang="tr-TR" dirty="0"/>
              <a:t> al </a:t>
            </a:r>
            <a:r>
              <a:rPr lang="tr-TR" dirty="0" err="1"/>
              <a:t>Sharia</a:t>
            </a:r>
            <a:r>
              <a:rPr lang="tr-TR" dirty="0"/>
              <a:t>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1. Aklın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2. Dinin ( inancın )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3. Hayatın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4. Malın korunması</a:t>
            </a:r>
          </a:p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5. Neslin korunması</a:t>
            </a:r>
          </a:p>
          <a:p>
            <a:pPr algn="ctr"/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6919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 smtClean="0"/>
              <a:t> </a:t>
            </a:r>
            <a:r>
              <a:rPr lang="tr-TR" b="1" i="1" dirty="0"/>
              <a:t>Aklın korunması 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Barış</a:t>
            </a:r>
            <a:r>
              <a:rPr lang="tr-TR" dirty="0"/>
              <a:t>, adalet ve güçlü kurumlar </a:t>
            </a:r>
          </a:p>
          <a:p>
            <a:pPr algn="ctr"/>
            <a:r>
              <a:rPr lang="tr-TR" dirty="0"/>
              <a:t>Eşitsizlerin azaltılması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0827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SUNUMDAN ÖNCE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İSLAMİ FİNANS VEYA KATILIM FİNANSININ ÖZELLİKLERİ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1-Gelir sağlayan ödünç ilişkisi yerine;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Ticaret </a:t>
            </a:r>
          </a:p>
          <a:p>
            <a:pPr algn="ctr"/>
            <a:r>
              <a:rPr lang="tr-TR" b="1" dirty="0" smtClean="0">
                <a:solidFill>
                  <a:srgbClr val="C00000"/>
                </a:solidFill>
              </a:rPr>
              <a:t>Ortaklık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2- İslam hukukunun amaçlarının </a:t>
            </a:r>
            <a:r>
              <a:rPr lang="tr-TR" b="1" i="1" dirty="0" smtClean="0">
                <a:solidFill>
                  <a:srgbClr val="002060"/>
                </a:solidFill>
              </a:rPr>
              <a:t>gözetilmesi</a:t>
            </a:r>
          </a:p>
          <a:p>
            <a:pPr marL="0" indent="0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3- «Emanet» Anlayışı ve Yaklaşımı</a:t>
            </a:r>
            <a:endParaRPr lang="tr-TR" b="1" i="1" dirty="0" smtClean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5650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Dinin ( inancın )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tr-TR" dirty="0"/>
          </a:p>
          <a:p>
            <a:pPr algn="ctr"/>
            <a:r>
              <a:rPr lang="tr-TR" b="1" dirty="0"/>
              <a:t> </a:t>
            </a:r>
            <a:r>
              <a:rPr lang="tr-TR" dirty="0"/>
              <a:t>Kaliteli Eğitim </a:t>
            </a:r>
          </a:p>
          <a:p>
            <a:pPr algn="ctr"/>
            <a:r>
              <a:rPr lang="tr-TR" dirty="0"/>
              <a:t>Barış, adalet ve güçlü kurumlar </a:t>
            </a:r>
          </a:p>
          <a:p>
            <a:pPr algn="ctr"/>
            <a:r>
              <a:rPr lang="tr-TR" dirty="0"/>
              <a:t>Eşitsizlerin azaltılması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5770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Hayatın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Yoksulluk </a:t>
            </a:r>
            <a:r>
              <a:rPr lang="tr-TR" dirty="0"/>
              <a:t>olmasın </a:t>
            </a:r>
          </a:p>
          <a:p>
            <a:pPr algn="ctr"/>
            <a:r>
              <a:rPr lang="tr-TR" dirty="0"/>
              <a:t>Sıfır açlık </a:t>
            </a:r>
          </a:p>
          <a:p>
            <a:pPr algn="ctr"/>
            <a:r>
              <a:rPr lang="tr-TR" dirty="0"/>
              <a:t>İyi sağlık ve afiyet </a:t>
            </a:r>
          </a:p>
          <a:p>
            <a:pPr algn="ctr"/>
            <a:r>
              <a:rPr lang="tr-TR" dirty="0"/>
              <a:t>Sürdürülebilir şehirler ve topluluklar </a:t>
            </a:r>
          </a:p>
          <a:p>
            <a:pPr algn="ctr"/>
            <a:r>
              <a:rPr lang="tr-TR" dirty="0"/>
              <a:t>Hesaplı ve temiz enerji </a:t>
            </a:r>
          </a:p>
          <a:p>
            <a:pPr algn="ctr"/>
            <a:r>
              <a:rPr lang="tr-TR" dirty="0"/>
              <a:t>Su altında hayat </a:t>
            </a:r>
          </a:p>
          <a:p>
            <a:pPr algn="ctr"/>
            <a:r>
              <a:rPr lang="tr-TR" dirty="0"/>
              <a:t>Yer üstünde hayat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798082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Malın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dirty="0" smtClean="0"/>
              <a:t>Uygun </a:t>
            </a:r>
            <a:r>
              <a:rPr lang="tr-TR" dirty="0"/>
              <a:t>iş ve ekonomik büyüme </a:t>
            </a:r>
          </a:p>
          <a:p>
            <a:pPr algn="ctr"/>
            <a:r>
              <a:rPr lang="tr-TR" dirty="0"/>
              <a:t>Endüstri, yeni buluşlar ve altyapı </a:t>
            </a:r>
          </a:p>
          <a:p>
            <a:pPr algn="ctr"/>
            <a:r>
              <a:rPr lang="tr-TR" dirty="0"/>
              <a:t>Sorumlu tüketim ve üretim </a:t>
            </a:r>
          </a:p>
          <a:p>
            <a:pPr algn="ctr"/>
            <a:r>
              <a:rPr lang="tr-TR" dirty="0"/>
              <a:t>(Bu)hedeflere yönelik işbirliği (ortaklık )</a:t>
            </a:r>
          </a:p>
          <a:p>
            <a:pPr algn="ctr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05319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i="1" dirty="0"/>
              <a:t>Neslin korunması</a:t>
            </a:r>
            <a:r>
              <a:rPr lang="tr-TR" dirty="0"/>
              <a:t/>
            </a:r>
            <a:br>
              <a:rPr lang="tr-TR" dirty="0"/>
            </a:b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r>
              <a:rPr lang="tr-TR" dirty="0" smtClean="0"/>
              <a:t>Kaliteli </a:t>
            </a:r>
            <a:r>
              <a:rPr lang="tr-TR" dirty="0"/>
              <a:t>Eğitim </a:t>
            </a:r>
          </a:p>
          <a:p>
            <a:pPr algn="ctr"/>
            <a:r>
              <a:rPr lang="tr-TR" dirty="0"/>
              <a:t>Temiz su ve dışkıların sağlıklı arıtılması </a:t>
            </a:r>
            <a:r>
              <a:rPr lang="tr-TR" dirty="0" smtClean="0"/>
              <a:t>              ( </a:t>
            </a:r>
            <a:r>
              <a:rPr lang="tr-TR" dirty="0" err="1"/>
              <a:t>sanitation</a:t>
            </a:r>
            <a:r>
              <a:rPr lang="tr-TR" dirty="0"/>
              <a:t> )</a:t>
            </a:r>
          </a:p>
          <a:p>
            <a:pPr algn="ctr"/>
            <a:r>
              <a:rPr lang="tr-TR" dirty="0"/>
              <a:t>İklim ( konusunda ) eylem</a:t>
            </a:r>
          </a:p>
          <a:p>
            <a:pPr algn="ctr"/>
            <a:r>
              <a:rPr lang="tr-TR" dirty="0"/>
              <a:t>Su altında hayat</a:t>
            </a:r>
          </a:p>
          <a:p>
            <a:pPr algn="ctr"/>
            <a:r>
              <a:rPr lang="tr-TR" dirty="0"/>
              <a:t>Yer üstünde hayat</a:t>
            </a:r>
          </a:p>
          <a:p>
            <a:pPr algn="ctr"/>
            <a:r>
              <a:rPr lang="tr-TR" dirty="0"/>
              <a:t>Cinsiyet eşitliği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13676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Kontrol-Dinin korunması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Konvansiyonel işletme yönetimi alanında yöneticilerin kurumlarına hâkimiyetlerini artırıcı tedbirler olarak geliştirilen “kontrol çevresi” başlıklı standartlar işletmede hile ve yolsuzlukları en aza indirmeyi amaçlamaktadır.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Hile </a:t>
            </a:r>
            <a:r>
              <a:rPr lang="tr-TR" b="1" dirty="0">
                <a:solidFill>
                  <a:srgbClr val="C00000"/>
                </a:solidFill>
              </a:rPr>
              <a:t>ve yolsuzluk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din </a:t>
            </a:r>
            <a:r>
              <a:rPr lang="tr-TR" b="1" dirty="0">
                <a:solidFill>
                  <a:srgbClr val="C00000"/>
                </a:solidFill>
              </a:rPr>
              <a:t>açısından da günah sayılan eylemler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olduğuna </a:t>
            </a:r>
            <a:r>
              <a:rPr lang="tr-TR" b="1" dirty="0">
                <a:solidFill>
                  <a:srgbClr val="C00000"/>
                </a:solidFill>
              </a:rPr>
              <a:t>göre </a:t>
            </a:r>
            <a:endParaRPr lang="tr-TR" b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sz="3500" b="1" i="1" dirty="0" smtClean="0">
                <a:solidFill>
                  <a:srgbClr val="00B050"/>
                </a:solidFill>
              </a:rPr>
              <a:t>bu standartların «dinin korunması» </a:t>
            </a:r>
            <a:r>
              <a:rPr lang="tr-TR" sz="3500" b="1" i="1" dirty="0">
                <a:solidFill>
                  <a:srgbClr val="00B050"/>
                </a:solidFill>
              </a:rPr>
              <a:t>amacına da hizmet etmekte olduğu söylenebilir.</a:t>
            </a:r>
          </a:p>
          <a:p>
            <a:endParaRPr lang="tr-TR" sz="3500" b="1" i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720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Neslin korunması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Neslin korunması </a:t>
            </a:r>
            <a:r>
              <a:rPr lang="tr-TR" b="1" i="1" dirty="0" smtClean="0">
                <a:solidFill>
                  <a:srgbClr val="7030A0"/>
                </a:solidFill>
              </a:rPr>
              <a:t>kapsamında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 </a:t>
            </a:r>
            <a:r>
              <a:rPr lang="tr-TR" b="1" i="1" dirty="0">
                <a:solidFill>
                  <a:srgbClr val="7030A0"/>
                </a:solidFill>
              </a:rPr>
              <a:t>gelecek nesillerin haklarının korunması gerektiği düşünüldüğünde</a:t>
            </a:r>
            <a:r>
              <a:rPr lang="tr-TR" b="1" i="1" dirty="0"/>
              <a:t>, </a:t>
            </a:r>
            <a:endParaRPr lang="tr-TR" b="1" i="1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aşırı </a:t>
            </a:r>
            <a:r>
              <a:rPr lang="tr-TR" b="1" i="1" dirty="0">
                <a:solidFill>
                  <a:srgbClr val="C00000"/>
                </a:solidFill>
              </a:rPr>
              <a:t>borçlanarak gelecek nesillere borç stoku bırakmak,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/>
              <a:t>yine </a:t>
            </a:r>
            <a:r>
              <a:rPr lang="tr-TR" b="1" i="1" dirty="0">
                <a:solidFill>
                  <a:srgbClr val="002060"/>
                </a:solidFill>
              </a:rPr>
              <a:t>gelecek nesillere bozulmuş bir çevre bırakmak </a:t>
            </a:r>
            <a:r>
              <a:rPr lang="tr-TR" b="1" i="1" dirty="0"/>
              <a:t>da </a:t>
            </a:r>
            <a:r>
              <a:rPr lang="tr-TR" b="1" i="1" u="sng" dirty="0">
                <a:solidFill>
                  <a:srgbClr val="0070C0"/>
                </a:solidFill>
              </a:rPr>
              <a:t>bu amaca ters düşen eylemlerdir ve bunlardan kaçınmak gerekir </a:t>
            </a:r>
            <a:r>
              <a:rPr lang="tr-TR" b="1" i="1" dirty="0"/>
              <a:t>(</a:t>
            </a:r>
            <a:r>
              <a:rPr lang="tr-TR" b="1" i="1" dirty="0" err="1"/>
              <a:t>Khan</a:t>
            </a:r>
            <a:r>
              <a:rPr lang="tr-TR" b="1" i="1" dirty="0"/>
              <a:t>, 2016).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53338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Ekonomi-Finans-</a:t>
            </a:r>
            <a:r>
              <a:rPr lang="tr-TR" dirty="0" err="1" smtClean="0"/>
              <a:t>Maqasid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tr-TR" dirty="0"/>
              <a:t>Ekonomik ve finansal faaliyetlere İslam hukuku amaçları açısından bakıldığında da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ekonomik </a:t>
            </a:r>
            <a:r>
              <a:rPr lang="tr-TR" dirty="0"/>
              <a:t>faaliyetlerin malın kazanılmasına yaradığı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finans </a:t>
            </a:r>
            <a:r>
              <a:rPr lang="tr-TR" dirty="0"/>
              <a:t>faaliyetlerinin ise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malın </a:t>
            </a:r>
            <a:r>
              <a:rPr lang="tr-TR" dirty="0"/>
              <a:t>(servetin) yönetilmesi,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artırılması </a:t>
            </a:r>
            <a:r>
              <a:rPr lang="tr-TR" dirty="0"/>
              <a:t>ve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elde </a:t>
            </a:r>
            <a:r>
              <a:rPr lang="tr-TR" dirty="0"/>
              <a:t>tutulmasına (korunmasına) yaradığı yorumu yapılabilir.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33135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Büyüme Kalkınma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7030A0"/>
                </a:solidFill>
              </a:rPr>
              <a:t>İslam hukukunun amaçları açısından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u="sng" dirty="0" smtClean="0">
                <a:solidFill>
                  <a:srgbClr val="C00000"/>
                </a:solidFill>
              </a:rPr>
              <a:t>niceliksel</a:t>
            </a:r>
            <a:r>
              <a:rPr lang="tr-TR" dirty="0" smtClean="0">
                <a:solidFill>
                  <a:srgbClr val="C00000"/>
                </a:solidFill>
              </a:rPr>
              <a:t> </a:t>
            </a:r>
            <a:r>
              <a:rPr lang="tr-TR" dirty="0">
                <a:solidFill>
                  <a:srgbClr val="C00000"/>
                </a:solidFill>
              </a:rPr>
              <a:t>bir unsur olan büyüme ile yetinmeyip </a:t>
            </a:r>
            <a:r>
              <a:rPr lang="tr-TR" b="1" i="1" u="sng" dirty="0">
                <a:solidFill>
                  <a:srgbClr val="002060"/>
                </a:solidFill>
              </a:rPr>
              <a:t>niteliksel </a:t>
            </a:r>
            <a:r>
              <a:rPr lang="tr-TR" b="1" i="1" dirty="0">
                <a:solidFill>
                  <a:srgbClr val="002060"/>
                </a:solidFill>
              </a:rPr>
              <a:t>gelişmeyi içeren ekonomik kalkınmanın </a:t>
            </a:r>
            <a:r>
              <a:rPr lang="tr-TR" dirty="0"/>
              <a:t>hedeflenmesi gerektiği söylenebilir.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Ekonomik </a:t>
            </a:r>
            <a:r>
              <a:rPr lang="tr-TR" b="1" i="1" dirty="0">
                <a:solidFill>
                  <a:srgbClr val="0070C0"/>
                </a:solidFill>
              </a:rPr>
              <a:t>ve sosyal kalkınma ( gelişme ) 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70C0"/>
                </a:solidFill>
              </a:rPr>
              <a:t>eğitim </a:t>
            </a:r>
            <a:r>
              <a:rPr lang="tr-TR" b="1" i="1" dirty="0">
                <a:solidFill>
                  <a:srgbClr val="0070C0"/>
                </a:solidFill>
              </a:rPr>
              <a:t>ve sağlık hizmetlerine ulaşım fırsatları sağlayarak İslam hukuku amaçlarından hayatın korunmasına destek olur. </a:t>
            </a:r>
            <a:endParaRPr lang="tr-TR" b="1" i="1" dirty="0" smtClean="0">
              <a:solidFill>
                <a:srgbClr val="0070C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FF0000"/>
                </a:solidFill>
              </a:rPr>
              <a:t>Gelirin </a:t>
            </a:r>
            <a:r>
              <a:rPr lang="tr-TR" b="1" i="1" dirty="0">
                <a:solidFill>
                  <a:srgbClr val="FF0000"/>
                </a:solidFill>
              </a:rPr>
              <a:t>ve servetin adil dağılımı ve hukukun egemen olması da bu amaçlara ulaşılması için gereklidir.</a:t>
            </a:r>
          </a:p>
          <a:p>
            <a:pPr algn="ctr"/>
            <a:endParaRPr lang="tr-TR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43044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7-KATILIM </a:t>
            </a:r>
            <a:r>
              <a:rPr lang="tr-TR" sz="3200" b="1" dirty="0"/>
              <a:t>FİNANSININ SORUMLU FİNANS YÖNÜNÜ DESTEKLEYİCİ RAPORLAR VE ÇABALAR</a:t>
            </a:r>
            <a:endParaRPr lang="tr-TR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75294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İslami Finansal Hizmetler Kurulu tarafından Kasım 2019 da yayınlanan “Sorumlu Finans-Etik ve İslami Finans- Küresel Gündemi Yakalama” başlıklı rapor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«Finans </a:t>
            </a:r>
            <a:r>
              <a:rPr lang="tr-TR" b="1" i="1" dirty="0">
                <a:solidFill>
                  <a:srgbClr val="C00000"/>
                </a:solidFill>
              </a:rPr>
              <a:t>ve (finansın) ekonomiye </a:t>
            </a:r>
            <a:r>
              <a:rPr lang="tr-TR" b="1" i="1" dirty="0" smtClean="0">
                <a:solidFill>
                  <a:srgbClr val="C00000"/>
                </a:solidFill>
              </a:rPr>
              <a:t>hizmeti»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 </a:t>
            </a:r>
            <a:r>
              <a:rPr lang="tr-TR" b="1" i="1" dirty="0">
                <a:solidFill>
                  <a:srgbClr val="C00000"/>
                </a:solidFill>
              </a:rPr>
              <a:t>başlığı taşıyan bölümde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finansın </a:t>
            </a:r>
            <a:r>
              <a:rPr lang="tr-TR" b="1" i="1" dirty="0">
                <a:solidFill>
                  <a:srgbClr val="7030A0"/>
                </a:solidFill>
              </a:rPr>
              <a:t>temel rolünün </a:t>
            </a:r>
            <a:r>
              <a:rPr lang="tr-TR" b="1" i="1" u="sng" dirty="0">
                <a:solidFill>
                  <a:srgbClr val="7030A0"/>
                </a:solidFill>
              </a:rPr>
              <a:t>ekonomiye olan katkısında yatmakta olduğu</a:t>
            </a:r>
            <a:r>
              <a:rPr lang="tr-TR" b="1" i="1" dirty="0">
                <a:solidFill>
                  <a:srgbClr val="7030A0"/>
                </a:solidFill>
              </a:rPr>
              <a:t> vurgulanmaktadır.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C00000"/>
                </a:solidFill>
              </a:rPr>
              <a:t>Finansın </a:t>
            </a:r>
            <a:r>
              <a:rPr lang="tr-TR" b="1" i="1" dirty="0">
                <a:solidFill>
                  <a:srgbClr val="C00000"/>
                </a:solidFill>
              </a:rPr>
              <a:t>doğuş amacının reel ekonomiye hizmet etmek olduğu hatırlatılmaktadır.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Finansın </a:t>
            </a:r>
            <a:r>
              <a:rPr lang="tr-TR" dirty="0"/>
              <a:t>sonuca ulaşmak için </a:t>
            </a:r>
            <a:r>
              <a:rPr lang="tr-TR" u="sng" dirty="0"/>
              <a:t>bir araç </a:t>
            </a:r>
            <a:r>
              <a:rPr lang="tr-TR" dirty="0"/>
              <a:t>olduğu, </a:t>
            </a:r>
            <a:r>
              <a:rPr lang="tr-TR" i="1" u="sng" dirty="0">
                <a:solidFill>
                  <a:srgbClr val="FF0000"/>
                </a:solidFill>
              </a:rPr>
              <a:t>bizatihi kendisinin sonuç olarak algılanması halinde </a:t>
            </a:r>
            <a:r>
              <a:rPr lang="tr-TR" b="1" dirty="0">
                <a:solidFill>
                  <a:srgbClr val="C00000"/>
                </a:solidFill>
              </a:rPr>
              <a:t>finans ile reel ekonomi arasındaki ilişkinin kaybolduğu ve istikrarsızlıklara yol açtığı tespiti yapılmaktadır</a:t>
            </a:r>
            <a:r>
              <a:rPr lang="tr-TR" dirty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246103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7030A0"/>
                </a:solidFill>
              </a:rPr>
              <a:t>SUNUMUN KAPSAMI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Konunun arka planı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Birleşmiş Milletler Sürdürülebilir Kalkınma Hedefleri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Sorumlu Yatırım İlkeleri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Sürdürebilirlik Muhasebesi ve Raporlaması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Küresel Raporlama </a:t>
            </a:r>
            <a:r>
              <a:rPr lang="tr-TR" b="1" dirty="0" err="1"/>
              <a:t>İnsiyatifi</a:t>
            </a:r>
            <a:endParaRPr lang="tr-TR" b="1" dirty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İslam Hukukunun Amaçları ( </a:t>
            </a:r>
            <a:r>
              <a:rPr lang="tr-TR" b="1" dirty="0" err="1"/>
              <a:t>Maqasıd</a:t>
            </a:r>
            <a:r>
              <a:rPr lang="tr-TR" b="1" dirty="0"/>
              <a:t> al </a:t>
            </a:r>
            <a:r>
              <a:rPr lang="tr-TR" b="1" dirty="0" err="1"/>
              <a:t>Sharia</a:t>
            </a:r>
            <a:r>
              <a:rPr lang="tr-TR" b="1" dirty="0"/>
              <a:t> </a:t>
            </a:r>
            <a:r>
              <a:rPr lang="tr-TR" b="1" dirty="0" smtClean="0"/>
              <a:t>)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Katılım </a:t>
            </a:r>
            <a:r>
              <a:rPr lang="tr-TR" b="1" dirty="0"/>
              <a:t>F</a:t>
            </a:r>
            <a:r>
              <a:rPr lang="tr-TR" b="1" dirty="0" smtClean="0"/>
              <a:t>inansının </a:t>
            </a:r>
            <a:r>
              <a:rPr lang="tr-TR" b="1" dirty="0"/>
              <a:t>S</a:t>
            </a:r>
            <a:r>
              <a:rPr lang="tr-TR" b="1" dirty="0" smtClean="0"/>
              <a:t>orumlu </a:t>
            </a:r>
            <a:r>
              <a:rPr lang="tr-TR" b="1" dirty="0"/>
              <a:t>F</a:t>
            </a:r>
            <a:r>
              <a:rPr lang="tr-TR" b="1" dirty="0" smtClean="0"/>
              <a:t>inans </a:t>
            </a:r>
            <a:r>
              <a:rPr lang="tr-TR" b="1" dirty="0"/>
              <a:t>Y</a:t>
            </a:r>
            <a:r>
              <a:rPr lang="tr-TR" b="1" dirty="0" smtClean="0"/>
              <a:t>önünü </a:t>
            </a:r>
            <a:r>
              <a:rPr lang="tr-TR" b="1" dirty="0"/>
              <a:t>D</a:t>
            </a:r>
            <a:r>
              <a:rPr lang="tr-TR" b="1" dirty="0" smtClean="0"/>
              <a:t>estekleyici </a:t>
            </a:r>
            <a:r>
              <a:rPr lang="tr-TR" b="1" dirty="0"/>
              <a:t>R</a:t>
            </a:r>
            <a:r>
              <a:rPr lang="tr-TR" b="1" dirty="0" smtClean="0"/>
              <a:t>aporlar ve Çabalar</a:t>
            </a:r>
          </a:p>
          <a:p>
            <a:pPr marL="514350" lvl="0" indent="-514350">
              <a:buFont typeface="+mj-lt"/>
              <a:buAutoNum type="arabicPeriod"/>
            </a:pPr>
            <a:r>
              <a:rPr lang="tr-TR" b="1" dirty="0" smtClean="0"/>
              <a:t>Sonuç</a:t>
            </a:r>
            <a:endParaRPr lang="tr-TR" b="1" dirty="0"/>
          </a:p>
          <a:p>
            <a:pPr marL="514350" lvl="0" indent="-514350">
              <a:buFont typeface="+mj-lt"/>
              <a:buAutoNum type="arabicPeriod"/>
            </a:pPr>
            <a:r>
              <a:rPr lang="tr-TR" b="1" dirty="0"/>
              <a:t> Kaynaklar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293219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İslami Finansal Hizmetler Kurulu tarafından Kasım 2019 da yayınlanan “Sorumlu Finans-Etik ve İslami Finans- Küresel Gündemi Yakalama” başlıklı rapor</a:t>
            </a:r>
            <a:endParaRPr lang="tr-TR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Raporun diğer bölümleri;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 </a:t>
            </a:r>
            <a:r>
              <a:rPr lang="tr-TR" b="1" i="1" dirty="0">
                <a:solidFill>
                  <a:srgbClr val="002060"/>
                </a:solidFill>
              </a:rPr>
              <a:t>ve topluma değer sağlamak,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 </a:t>
            </a:r>
            <a:r>
              <a:rPr lang="tr-TR" b="1" i="1" dirty="0">
                <a:solidFill>
                  <a:srgbClr val="002060"/>
                </a:solidFill>
              </a:rPr>
              <a:t>ve çevresel sürdürülebilirlik</a:t>
            </a:r>
            <a:r>
              <a:rPr lang="tr-TR" b="1" i="1" dirty="0" smtClean="0">
                <a:solidFill>
                  <a:srgbClr val="002060"/>
                </a:solidFill>
              </a:rPr>
              <a:t>,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Finansın </a:t>
            </a:r>
            <a:r>
              <a:rPr lang="tr-TR" b="1" i="1" dirty="0">
                <a:solidFill>
                  <a:srgbClr val="002060"/>
                </a:solidFill>
              </a:rPr>
              <a:t>etik yanları ve sorumlu finans ve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finansal </a:t>
            </a:r>
            <a:r>
              <a:rPr lang="tr-TR" b="1" i="1" dirty="0">
                <a:solidFill>
                  <a:srgbClr val="002060"/>
                </a:solidFill>
              </a:rPr>
              <a:t>istikrar başlıklarını taşımaktadır.</a:t>
            </a:r>
          </a:p>
          <a:p>
            <a:pPr marL="0" indent="0" algn="ctr">
              <a:buNone/>
            </a:pPr>
            <a:r>
              <a:rPr lang="tr-TR" dirty="0"/>
              <a:t>Raporun sonuç bölümünde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finansın </a:t>
            </a:r>
            <a:r>
              <a:rPr lang="tr-TR" dirty="0"/>
              <a:t>sorumlu şekilleri olarak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etik </a:t>
            </a:r>
            <a:r>
              <a:rPr lang="tr-TR" dirty="0"/>
              <a:t>finans ( </a:t>
            </a:r>
            <a:r>
              <a:rPr lang="tr-TR" dirty="0" err="1"/>
              <a:t>Ethical</a:t>
            </a:r>
            <a:r>
              <a:rPr lang="tr-TR" dirty="0"/>
              <a:t> Finance ) ile İslami finans gösterilmektedir.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Bunların </a:t>
            </a:r>
            <a:r>
              <a:rPr lang="tr-TR" b="1" i="1" dirty="0">
                <a:solidFill>
                  <a:srgbClr val="7030A0"/>
                </a:solidFill>
              </a:rPr>
              <a:t>güçlü ortak yanlarının bulunduğu, bazı ortak hedeflerinin de olduğu ifade edilmektedir. </a:t>
            </a:r>
          </a:p>
          <a:p>
            <a:pPr algn="ctr"/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5173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800" b="1" dirty="0"/>
              <a:t>Birleşmiş Milletler Kalkınma Programı’nın (UNDP) yayınladığı İslami Finans ve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dirty="0" smtClean="0"/>
              <a:t>(</a:t>
            </a:r>
            <a:r>
              <a:rPr lang="tr-TR" sz="2800" b="1" dirty="0"/>
              <a:t>Ekonomiye) Etkili Yatırım Raporu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İçerdiği başlıklar şunlardır: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Konvansiyonel </a:t>
            </a:r>
            <a:r>
              <a:rPr lang="tr-TR" dirty="0"/>
              <a:t>Etki Düşünceleri</a:t>
            </a:r>
            <a:r>
              <a:rPr lang="tr-TR" dirty="0" smtClean="0"/>
              <a:t>,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Etkili Yatırım Evreni,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İslam </a:t>
            </a:r>
            <a:r>
              <a:rPr lang="tr-TR" dirty="0"/>
              <a:t>Hukuku’nun Temelleri,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İslami </a:t>
            </a:r>
            <a:r>
              <a:rPr lang="tr-TR" dirty="0"/>
              <a:t>Yatırım Evreni,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Örtüşen </a:t>
            </a:r>
            <a:r>
              <a:rPr lang="tr-TR" dirty="0"/>
              <a:t>Alanlar ve Büyüme Stratejileri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(</a:t>
            </a:r>
            <a:r>
              <a:rPr lang="tr-TR" dirty="0"/>
              <a:t>UNDP, 2019).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542982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tr-TR" sz="2400" b="1" dirty="0"/>
              <a:t>İslam Bankaları’nın küresel birliği işlevini yapan </a:t>
            </a:r>
            <a:r>
              <a:rPr lang="tr-TR" sz="2400" b="1" dirty="0" smtClean="0"/>
              <a:t/>
            </a:r>
            <a:br>
              <a:rPr lang="tr-TR" sz="2400" b="1" dirty="0" smtClean="0"/>
            </a:br>
            <a:r>
              <a:rPr lang="tr-TR" sz="2400" b="1" dirty="0" smtClean="0"/>
              <a:t>«</a:t>
            </a:r>
            <a:r>
              <a:rPr lang="tr-TR" sz="2400" b="1" dirty="0" smtClean="0">
                <a:solidFill>
                  <a:srgbClr val="002060"/>
                </a:solidFill>
              </a:rPr>
              <a:t>General </a:t>
            </a:r>
            <a:r>
              <a:rPr lang="tr-TR" sz="2400" b="1" dirty="0" err="1">
                <a:solidFill>
                  <a:srgbClr val="002060"/>
                </a:solidFill>
              </a:rPr>
              <a:t>Council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for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 smtClean="0">
                <a:solidFill>
                  <a:srgbClr val="002060"/>
                </a:solidFill>
              </a:rPr>
              <a:t>Islamic</a:t>
            </a:r>
            <a:r>
              <a:rPr lang="tr-TR" sz="2400" b="1" dirty="0" smtClean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Banks</a:t>
            </a:r>
            <a:r>
              <a:rPr lang="tr-TR" sz="2400" b="1" dirty="0">
                <a:solidFill>
                  <a:srgbClr val="002060"/>
                </a:solidFill>
              </a:rPr>
              <a:t> </a:t>
            </a:r>
            <a:r>
              <a:rPr lang="tr-TR" sz="2400" b="1" dirty="0" err="1">
                <a:solidFill>
                  <a:srgbClr val="002060"/>
                </a:solidFill>
              </a:rPr>
              <a:t>and</a:t>
            </a:r>
            <a:r>
              <a:rPr lang="tr-TR" sz="2400" b="1" dirty="0">
                <a:solidFill>
                  <a:srgbClr val="002060"/>
                </a:solidFill>
              </a:rPr>
              <a:t> Financial </a:t>
            </a:r>
            <a:r>
              <a:rPr lang="tr-TR" sz="2400" b="1" dirty="0" err="1" smtClean="0">
                <a:solidFill>
                  <a:srgbClr val="002060"/>
                </a:solidFill>
              </a:rPr>
              <a:t>Institutions</a:t>
            </a:r>
            <a:r>
              <a:rPr lang="tr-TR" sz="2400" b="1" dirty="0" smtClean="0">
                <a:solidFill>
                  <a:srgbClr val="002060"/>
                </a:solidFill>
              </a:rPr>
              <a:t>» (</a:t>
            </a:r>
            <a:r>
              <a:rPr lang="tr-TR" sz="2400" b="1" u="sng" dirty="0" smtClean="0">
                <a:solidFill>
                  <a:srgbClr val="7030A0"/>
                </a:solidFill>
              </a:rPr>
              <a:t>www.cibafi.org</a:t>
            </a:r>
            <a:r>
              <a:rPr lang="tr-TR" sz="2400" b="1" dirty="0" smtClean="0">
                <a:solidFill>
                  <a:srgbClr val="7030A0"/>
                </a:solidFill>
              </a:rPr>
              <a:t>)</a:t>
            </a:r>
            <a:endParaRPr lang="tr-TR" sz="2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 algn="ctr">
              <a:buNone/>
            </a:pPr>
            <a:r>
              <a:rPr lang="tr-TR" sz="2000" b="1" dirty="0"/>
              <a:t>İ</a:t>
            </a:r>
            <a:r>
              <a:rPr lang="tr-TR" sz="2000" b="1" dirty="0" smtClean="0"/>
              <a:t>ki </a:t>
            </a:r>
            <a:r>
              <a:rPr lang="tr-TR" sz="2000" b="1" dirty="0"/>
              <a:t>yılda bir belirli konularda, verdiği ödüllerin </a:t>
            </a:r>
            <a:r>
              <a:rPr lang="tr-TR" sz="2000" b="1" dirty="0" smtClean="0"/>
              <a:t>ilkini </a:t>
            </a:r>
            <a:r>
              <a:rPr lang="tr-TR" sz="2000" b="1" dirty="0"/>
              <a:t>2017 </a:t>
            </a:r>
            <a:r>
              <a:rPr lang="tr-TR" sz="2000" b="1" dirty="0" smtClean="0"/>
              <a:t>yılında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400" b="1" dirty="0"/>
              <a:t>Çevresel ve Sosyal Sorumluluk konusuna tahsis etmiştir</a:t>
            </a:r>
            <a:r>
              <a:rPr lang="tr-TR" sz="2400" b="1" dirty="0" smtClean="0"/>
              <a:t>.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İslami finansal kuruluşlar </a:t>
            </a:r>
            <a:r>
              <a:rPr lang="tr-TR" sz="2000" b="1" dirty="0" smtClean="0"/>
              <a:t>arasından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sosyal sorumluluğu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çevreye dost politikaları, prosedürleri ve birimleri olan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hayır işleri ve sosyal programlara sahip</a:t>
            </a:r>
            <a:r>
              <a:rPr lang="tr-TR" sz="2000" b="1" dirty="0" smtClean="0"/>
              <a:t>,</a:t>
            </a:r>
          </a:p>
          <a:p>
            <a:pPr marL="0" indent="0" algn="ctr">
              <a:buNone/>
            </a:pPr>
            <a:r>
              <a:rPr lang="tr-TR" sz="2000" b="1" dirty="0" smtClean="0"/>
              <a:t> </a:t>
            </a:r>
            <a:r>
              <a:rPr lang="tr-TR" sz="2000" b="1" dirty="0"/>
              <a:t>çevresel ve sosyal faaliyetleri etkili olan kuruluş seçilerek; </a:t>
            </a:r>
            <a:endParaRPr lang="tr-TR" sz="2000" b="1" dirty="0" smtClean="0"/>
          </a:p>
          <a:p>
            <a:pPr marL="0" indent="0" algn="ctr">
              <a:buNone/>
            </a:pPr>
            <a:r>
              <a:rPr lang="tr-TR" sz="2000" b="1" dirty="0" smtClean="0"/>
              <a:t>bu </a:t>
            </a:r>
            <a:r>
              <a:rPr lang="tr-TR" sz="2000" b="1" dirty="0"/>
              <a:t>konular teşvik edilmeye çalışılmıştır. </a:t>
            </a:r>
            <a:endParaRPr lang="tr-TR" sz="2000" b="1" dirty="0" smtClean="0"/>
          </a:p>
          <a:p>
            <a:pPr marL="0" indent="0" algn="ctr">
              <a:buNone/>
            </a:pPr>
            <a:r>
              <a:rPr lang="tr-TR" sz="2000" b="1" dirty="0" smtClean="0">
                <a:solidFill>
                  <a:srgbClr val="7030A0"/>
                </a:solidFill>
              </a:rPr>
              <a:t>Örneğin </a:t>
            </a:r>
            <a:r>
              <a:rPr lang="tr-TR" sz="2000" b="1" dirty="0">
                <a:solidFill>
                  <a:srgbClr val="7030A0"/>
                </a:solidFill>
              </a:rPr>
              <a:t>fon kullandırma aşamasında fonu talep eden müşterinin çevresel, sosyal sorumluluk konularındaki hassasiyetlerinin ölçülüp dikkate alınıp alınmadığına </a:t>
            </a:r>
            <a:r>
              <a:rPr lang="tr-TR" sz="2000" b="1" dirty="0" smtClean="0">
                <a:solidFill>
                  <a:srgbClr val="7030A0"/>
                </a:solidFill>
              </a:rPr>
              <a:t>bakılmıştır. Bu </a:t>
            </a:r>
            <a:r>
              <a:rPr lang="tr-TR" sz="2000" b="1" dirty="0">
                <a:solidFill>
                  <a:srgbClr val="7030A0"/>
                </a:solidFill>
              </a:rPr>
              <a:t>tür çabalar, İslami finansal kuruluşların dikkatlerini çekmekte ve onları sorumlu davranmaya özendirmektedir.</a:t>
            </a:r>
          </a:p>
          <a:p>
            <a:pPr algn="ctr"/>
            <a:endParaRPr lang="tr-TR" sz="2000" b="1" dirty="0"/>
          </a:p>
        </p:txBody>
      </p:sp>
    </p:spTree>
    <p:extLst>
      <p:ext uri="{BB962C8B-B14F-4D97-AF65-F5344CB8AC3E}">
        <p14:creationId xmlns:p14="http://schemas.microsoft.com/office/powerpoint/2010/main" val="8996110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SONUÇ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tr-TR" dirty="0"/>
              <a:t>İnsanda bulunan </a:t>
            </a:r>
            <a:r>
              <a:rPr lang="tr-TR" sz="3300" b="1" i="1" dirty="0">
                <a:solidFill>
                  <a:srgbClr val="7030A0"/>
                </a:solidFill>
              </a:rPr>
              <a:t>vicdan </a:t>
            </a:r>
            <a:endParaRPr lang="tr-TR" sz="3300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bir </a:t>
            </a:r>
            <a:r>
              <a:rPr lang="tr-TR" dirty="0"/>
              <a:t>noktaya kadar yanlışları görüp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düzeltme </a:t>
            </a:r>
            <a:r>
              <a:rPr lang="tr-TR" dirty="0"/>
              <a:t>yapma imkânı sağlamaktadır. </a:t>
            </a:r>
            <a:endParaRPr lang="tr-TR" dirty="0" smtClean="0"/>
          </a:p>
          <a:p>
            <a:pPr marL="0" indent="0" algn="ctr">
              <a:buNone/>
            </a:pPr>
            <a:r>
              <a:rPr lang="tr-TR" dirty="0" smtClean="0"/>
              <a:t>Bu </a:t>
            </a:r>
            <a:r>
              <a:rPr lang="tr-TR" dirty="0"/>
              <a:t>sayede ekonomi ve finansta ortaya çıkan 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erdemli </a:t>
            </a:r>
            <a:r>
              <a:rPr lang="tr-TR" b="1" i="1" dirty="0">
                <a:solidFill>
                  <a:srgbClr val="7030A0"/>
                </a:solidFill>
              </a:rPr>
              <a:t>özellikler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B050"/>
                </a:solidFill>
              </a:rPr>
              <a:t>aslında </a:t>
            </a:r>
            <a:r>
              <a:rPr lang="tr-TR" b="1" i="1" dirty="0">
                <a:solidFill>
                  <a:srgbClr val="00B050"/>
                </a:solidFill>
              </a:rPr>
              <a:t>katılım finansının (İslami finans) özünde bulunan özelliklerdir. </a:t>
            </a:r>
            <a:endParaRPr lang="tr-TR" b="1" i="1" dirty="0" smtClean="0">
              <a:solidFill>
                <a:srgbClr val="00B050"/>
              </a:solidFill>
            </a:endParaRPr>
          </a:p>
          <a:p>
            <a:pPr marL="0" indent="0" algn="ctr">
              <a:buNone/>
            </a:pPr>
            <a:r>
              <a:rPr lang="tr-TR" dirty="0" smtClean="0"/>
              <a:t>Giderek </a:t>
            </a:r>
            <a:r>
              <a:rPr lang="tr-TR" dirty="0"/>
              <a:t>tanınma ve kabul görme oranı artmakta olan katılım finansı araçlarının seçici davranan konvansiyonel yatırımcılar için de bir yatırım alanı olacağı beklenebilir.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4015594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tr-TR" dirty="0" err="1"/>
              <a:t>Chapra</a:t>
            </a:r>
            <a:r>
              <a:rPr lang="tr-TR" dirty="0"/>
              <a:t>, </a:t>
            </a:r>
            <a:r>
              <a:rPr lang="tr-TR" dirty="0" err="1"/>
              <a:t>M.Umer</a:t>
            </a:r>
            <a:r>
              <a:rPr lang="tr-TR" dirty="0"/>
              <a:t> (1985) </a:t>
            </a:r>
            <a:r>
              <a:rPr lang="tr-TR" dirty="0" err="1"/>
              <a:t>Towards</a:t>
            </a:r>
            <a:r>
              <a:rPr lang="tr-TR" dirty="0"/>
              <a:t> a </a:t>
            </a:r>
            <a:r>
              <a:rPr lang="tr-TR" dirty="0" err="1"/>
              <a:t>Just</a:t>
            </a:r>
            <a:r>
              <a:rPr lang="tr-TR" dirty="0"/>
              <a:t> </a:t>
            </a:r>
            <a:r>
              <a:rPr lang="tr-TR" dirty="0" err="1"/>
              <a:t>Monetary</a:t>
            </a:r>
            <a:r>
              <a:rPr lang="tr-TR" dirty="0"/>
              <a:t> </a:t>
            </a:r>
            <a:r>
              <a:rPr lang="tr-TR" dirty="0" err="1"/>
              <a:t>System</a:t>
            </a:r>
            <a:r>
              <a:rPr lang="tr-TR" dirty="0"/>
              <a:t>, </a:t>
            </a:r>
            <a:r>
              <a:rPr lang="tr-TR" dirty="0" err="1"/>
              <a:t>Leicester</a:t>
            </a:r>
            <a:r>
              <a:rPr lang="tr-TR" dirty="0"/>
              <a:t>, </a:t>
            </a:r>
            <a:r>
              <a:rPr lang="tr-TR" dirty="0" err="1"/>
              <a:t>UK:The</a:t>
            </a:r>
            <a:r>
              <a:rPr lang="tr-TR" dirty="0"/>
              <a:t> </a:t>
            </a:r>
            <a:r>
              <a:rPr lang="tr-TR" dirty="0" err="1"/>
              <a:t>Islamic</a:t>
            </a:r>
            <a:r>
              <a:rPr lang="tr-TR" dirty="0"/>
              <a:t> Foundation</a:t>
            </a:r>
          </a:p>
          <a:p>
            <a:r>
              <a:rPr lang="tr-TR" dirty="0"/>
              <a:t>RFI-IFSB (2019) </a:t>
            </a:r>
            <a:r>
              <a:rPr lang="tr-TR" i="1" dirty="0" err="1"/>
              <a:t>Responsible</a:t>
            </a:r>
            <a:r>
              <a:rPr lang="tr-TR" i="1" dirty="0"/>
              <a:t> Finance-</a:t>
            </a:r>
            <a:r>
              <a:rPr lang="tr-TR" i="1" dirty="0" err="1"/>
              <a:t>Ethical</a:t>
            </a:r>
            <a:r>
              <a:rPr lang="tr-TR" i="1" dirty="0"/>
              <a:t> </a:t>
            </a:r>
            <a:r>
              <a:rPr lang="tr-TR" i="1" dirty="0" err="1"/>
              <a:t>and</a:t>
            </a:r>
            <a:r>
              <a:rPr lang="tr-TR" i="1" dirty="0"/>
              <a:t> </a:t>
            </a:r>
            <a:r>
              <a:rPr lang="tr-TR" i="1" dirty="0" err="1"/>
              <a:t>Islamic</a:t>
            </a:r>
            <a:r>
              <a:rPr lang="tr-TR" i="1" dirty="0"/>
              <a:t> Finance-Meeting </a:t>
            </a:r>
            <a:r>
              <a:rPr lang="tr-TR" i="1" dirty="0" err="1"/>
              <a:t>the</a:t>
            </a:r>
            <a:r>
              <a:rPr lang="tr-TR" i="1" dirty="0"/>
              <a:t> Global </a:t>
            </a:r>
            <a:r>
              <a:rPr lang="tr-TR" i="1" dirty="0" err="1"/>
              <a:t>Agenda</a:t>
            </a:r>
            <a:r>
              <a:rPr lang="tr-TR" dirty="0"/>
              <a:t>, </a:t>
            </a:r>
            <a:r>
              <a:rPr lang="tr-TR" u="sng" dirty="0">
                <a:hlinkClick r:id="rId2"/>
              </a:rPr>
              <a:t>www.ceif.iba.edu.pk</a:t>
            </a:r>
            <a:endParaRPr lang="tr-TR" dirty="0"/>
          </a:p>
          <a:p>
            <a:r>
              <a:rPr lang="tr-TR" u="sng" dirty="0"/>
              <a:t>Şensoy, Necdet (2019</a:t>
            </a:r>
            <a:r>
              <a:rPr lang="tr-TR" dirty="0"/>
              <a:t> ) An </a:t>
            </a:r>
            <a:r>
              <a:rPr lang="tr-TR" dirty="0" err="1"/>
              <a:t>Overview</a:t>
            </a:r>
            <a:r>
              <a:rPr lang="tr-TR" dirty="0"/>
              <a:t> of </a:t>
            </a:r>
            <a:r>
              <a:rPr lang="tr-TR" dirty="0" err="1"/>
              <a:t>Islamic</a:t>
            </a:r>
            <a:r>
              <a:rPr lang="tr-TR" dirty="0"/>
              <a:t> Finance in </a:t>
            </a:r>
            <a:r>
              <a:rPr lang="tr-TR" dirty="0" err="1"/>
              <a:t>perspective</a:t>
            </a:r>
            <a:r>
              <a:rPr lang="tr-TR" dirty="0"/>
              <a:t> of United Nations </a:t>
            </a:r>
            <a:r>
              <a:rPr lang="tr-TR" dirty="0" err="1"/>
              <a:t>Sustainable</a:t>
            </a:r>
            <a:r>
              <a:rPr lang="tr-TR" dirty="0"/>
              <a:t> Development </a:t>
            </a:r>
            <a:r>
              <a:rPr lang="tr-TR" dirty="0" err="1"/>
              <a:t>Goals</a:t>
            </a:r>
            <a:r>
              <a:rPr lang="tr-TR" dirty="0"/>
              <a:t>, Conference </a:t>
            </a:r>
            <a:r>
              <a:rPr lang="tr-TR" dirty="0" err="1"/>
              <a:t>presentation</a:t>
            </a:r>
            <a:r>
              <a:rPr lang="tr-TR" dirty="0"/>
              <a:t> at International Conference on Accounting </a:t>
            </a:r>
            <a:r>
              <a:rPr lang="tr-TR" dirty="0" err="1"/>
              <a:t>and</a:t>
            </a:r>
            <a:r>
              <a:rPr lang="tr-TR" dirty="0"/>
              <a:t> Finance </a:t>
            </a:r>
            <a:r>
              <a:rPr lang="tr-TR" dirty="0" err="1"/>
              <a:t>Research</a:t>
            </a:r>
            <a:r>
              <a:rPr lang="tr-TR" dirty="0"/>
              <a:t> ICAFR’19, Niğde 2019, necdetsensoy.marmara.academia.edu</a:t>
            </a:r>
          </a:p>
          <a:p>
            <a:r>
              <a:rPr lang="tr-TR" dirty="0" err="1"/>
              <a:t>Khan</a:t>
            </a:r>
            <a:r>
              <a:rPr lang="tr-TR" dirty="0"/>
              <a:t>, </a:t>
            </a:r>
            <a:r>
              <a:rPr lang="tr-TR" dirty="0" err="1"/>
              <a:t>Tariqullah</a:t>
            </a:r>
            <a:r>
              <a:rPr lang="tr-TR" dirty="0"/>
              <a:t> (2016) </a:t>
            </a:r>
            <a:r>
              <a:rPr lang="tr-TR" dirty="0" err="1"/>
              <a:t>The</a:t>
            </a:r>
            <a:r>
              <a:rPr lang="tr-TR" dirty="0"/>
              <a:t> Top 6 </a:t>
            </a:r>
            <a:r>
              <a:rPr lang="tr-TR" dirty="0" err="1"/>
              <a:t>Ethical</a:t>
            </a:r>
            <a:r>
              <a:rPr lang="tr-TR" dirty="0"/>
              <a:t> </a:t>
            </a:r>
            <a:r>
              <a:rPr lang="tr-TR" dirty="0" err="1"/>
              <a:t>Perils</a:t>
            </a:r>
            <a:r>
              <a:rPr lang="tr-TR" dirty="0"/>
              <a:t> of </a:t>
            </a:r>
            <a:r>
              <a:rPr lang="tr-TR" dirty="0" err="1"/>
              <a:t>Islamic</a:t>
            </a:r>
            <a:r>
              <a:rPr lang="tr-TR" dirty="0"/>
              <a:t> Finance </a:t>
            </a:r>
            <a:r>
              <a:rPr lang="tr-TR" u="sng" dirty="0">
                <a:hlinkClick r:id="rId3"/>
              </a:rPr>
              <a:t>www.linkedin</a:t>
            </a:r>
            <a:r>
              <a:rPr lang="tr-TR" dirty="0"/>
              <a:t>. com/</a:t>
            </a:r>
            <a:r>
              <a:rPr lang="tr-TR" dirty="0" err="1"/>
              <a:t>pulse</a:t>
            </a:r>
            <a:r>
              <a:rPr lang="tr-TR" dirty="0"/>
              <a:t>/</a:t>
            </a:r>
            <a:r>
              <a:rPr lang="tr-TR" dirty="0" err="1"/>
              <a:t>ethics-islamic-finance-tariqullah-khan</a:t>
            </a:r>
            <a:r>
              <a:rPr lang="tr-TR" dirty="0"/>
              <a:t>, Erişim:25.11.2019</a:t>
            </a:r>
          </a:p>
          <a:p>
            <a:r>
              <a:rPr lang="tr-TR" dirty="0"/>
              <a:t>UNDP, </a:t>
            </a:r>
            <a:r>
              <a:rPr lang="tr-TR" dirty="0" err="1"/>
              <a:t>Islamic</a:t>
            </a:r>
            <a:r>
              <a:rPr lang="tr-TR" dirty="0"/>
              <a:t> Finance </a:t>
            </a:r>
            <a:r>
              <a:rPr lang="tr-TR" dirty="0" err="1"/>
              <a:t>and</a:t>
            </a:r>
            <a:r>
              <a:rPr lang="tr-TR" dirty="0"/>
              <a:t> </a:t>
            </a:r>
            <a:r>
              <a:rPr lang="tr-TR" dirty="0" err="1"/>
              <a:t>Impact</a:t>
            </a:r>
            <a:r>
              <a:rPr lang="tr-TR" dirty="0"/>
              <a:t> </a:t>
            </a:r>
            <a:r>
              <a:rPr lang="tr-TR" dirty="0" err="1"/>
              <a:t>Investing</a:t>
            </a:r>
            <a:r>
              <a:rPr lang="tr-TR" dirty="0"/>
              <a:t>, </a:t>
            </a:r>
            <a:r>
              <a:rPr lang="tr-TR" u="sng" dirty="0">
                <a:hlinkClick r:id="rId4"/>
              </a:rPr>
              <a:t>https://www.undp.org/content/</a:t>
            </a:r>
            <a:r>
              <a:rPr lang="tr-TR" dirty="0"/>
              <a:t> dam/</a:t>
            </a:r>
            <a:r>
              <a:rPr lang="tr-TR" dirty="0" err="1"/>
              <a:t>istanbul</a:t>
            </a:r>
            <a:r>
              <a:rPr lang="tr-TR" dirty="0"/>
              <a:t>/</a:t>
            </a:r>
            <a:r>
              <a:rPr lang="tr-TR" dirty="0" err="1"/>
              <a:t>docs</a:t>
            </a:r>
            <a:r>
              <a:rPr lang="tr-TR" dirty="0"/>
              <a:t>/Islamic_Finance_Impact.pdf,  Erişim:25.11.2019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744645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KAYNAKLAR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u="sng" dirty="0">
                <a:hlinkClick r:id="rId2"/>
              </a:rPr>
              <a:t>www.globalreporting.org</a:t>
            </a:r>
            <a:r>
              <a:rPr lang="tr-TR" u="sng" dirty="0"/>
              <a:t> </a:t>
            </a:r>
            <a:r>
              <a:rPr lang="tr-TR" dirty="0"/>
              <a:t>Erişim:25.11.2019</a:t>
            </a:r>
          </a:p>
          <a:p>
            <a:r>
              <a:rPr lang="tr-TR" u="sng" dirty="0">
                <a:hlinkClick r:id="rId3"/>
              </a:rPr>
              <a:t>www.sasb.org</a:t>
            </a:r>
            <a:r>
              <a:rPr lang="tr-TR" dirty="0"/>
              <a:t>  Erişim:25.11.2019</a:t>
            </a:r>
          </a:p>
          <a:p>
            <a:r>
              <a:rPr lang="tr-TR" u="sng" dirty="0">
                <a:hlinkClick r:id="rId4"/>
              </a:rPr>
              <a:t>www.sdgphilanthropy.org</a:t>
            </a:r>
            <a:r>
              <a:rPr lang="tr-TR" u="sng" dirty="0"/>
              <a:t> </a:t>
            </a:r>
            <a:r>
              <a:rPr lang="tr-TR" dirty="0"/>
              <a:t>Erişim:20.11.2019</a:t>
            </a:r>
          </a:p>
          <a:p>
            <a:r>
              <a:rPr lang="tr-TR" u="sng" dirty="0">
                <a:hlinkClick r:id="rId5"/>
              </a:rPr>
              <a:t>www.unpri.org</a:t>
            </a:r>
            <a:r>
              <a:rPr lang="tr-TR" u="sng" dirty="0"/>
              <a:t> </a:t>
            </a:r>
            <a:r>
              <a:rPr lang="tr-TR" dirty="0"/>
              <a:t>Erişim:10.11.2019</a:t>
            </a:r>
          </a:p>
          <a:p>
            <a:r>
              <a:rPr lang="tr-TR" u="sng" dirty="0">
                <a:hlinkClick r:id="rId6"/>
              </a:rPr>
              <a:t>www.ussif.org</a:t>
            </a:r>
            <a:r>
              <a:rPr lang="tr-TR" u="sng" dirty="0"/>
              <a:t> </a:t>
            </a:r>
            <a:r>
              <a:rPr lang="tr-TR" dirty="0"/>
              <a:t>Erişim:10.11.2019</a:t>
            </a:r>
          </a:p>
          <a:p>
            <a:r>
              <a:rPr lang="tr-TR" u="sng" dirty="0">
                <a:hlinkClick r:id="rId7"/>
              </a:rPr>
              <a:t>www.cibafi.org/</a:t>
            </a:r>
            <a:r>
              <a:rPr lang="tr-TR" u="sng" dirty="0"/>
              <a:t> </a:t>
            </a:r>
            <a:r>
              <a:rPr lang="tr-TR" dirty="0"/>
              <a:t>Erişim:30.11.2019</a:t>
            </a:r>
          </a:p>
          <a:p>
            <a:r>
              <a:rPr lang="tr-TR" u="sng" dirty="0">
                <a:hlinkClick r:id="rId8"/>
              </a:rPr>
              <a:t>www.un.org/</a:t>
            </a:r>
            <a:r>
              <a:rPr lang="tr-TR" dirty="0"/>
              <a:t> Erişim:30.11.2019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47720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Sabrınız için teşekkürler</a:t>
            </a:r>
            <a:endParaRPr lang="tr-T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 smtClean="0">
                <a:hlinkClick r:id="rId2"/>
              </a:rPr>
              <a:t>necdetsensoy@ticaret.edu.tr</a:t>
            </a:r>
            <a:endParaRPr lang="tr-TR" dirty="0" smtClean="0"/>
          </a:p>
          <a:p>
            <a:pPr marL="0" indent="0" algn="ctr">
              <a:buNone/>
            </a:pPr>
            <a:endParaRPr lang="tr-TR" dirty="0"/>
          </a:p>
          <a:p>
            <a:pPr marL="0" indent="0" algn="ctr">
              <a:buNone/>
            </a:pPr>
            <a:r>
              <a:rPr lang="tr-TR" b="1" i="1" dirty="0" smtClean="0"/>
              <a:t>İSTANBUL TİCARET UNİVERSİTESİ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İSLAM İKTİSADI VE İKTİSADİ SİSTEMLER UYGULAMA VE ARAŞTIRMA MERKEZİ</a:t>
            </a: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A Blok – 309-1</a:t>
            </a:r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08763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>1-Konunun arka planı</a:t>
            </a:r>
            <a:br>
              <a:rPr lang="tr-TR" b="1" dirty="0" smtClean="0"/>
            </a:br>
            <a:endParaRPr lang="tr-TR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tr-TR" b="1" i="1" dirty="0">
                <a:solidFill>
                  <a:srgbClr val="002060"/>
                </a:solidFill>
              </a:rPr>
              <a:t>İktisat alanında karşımıza çıkan bazı çelişkiler genellikle bir ödünleşme (</a:t>
            </a:r>
            <a:r>
              <a:rPr lang="tr-TR" b="1" i="1" dirty="0" err="1">
                <a:solidFill>
                  <a:srgbClr val="002060"/>
                </a:solidFill>
              </a:rPr>
              <a:t>trade</a:t>
            </a:r>
            <a:r>
              <a:rPr lang="tr-TR" b="1" i="1" dirty="0">
                <a:solidFill>
                  <a:srgbClr val="002060"/>
                </a:solidFill>
              </a:rPr>
              <a:t> </a:t>
            </a:r>
            <a:r>
              <a:rPr lang="tr-TR" b="1" i="1" dirty="0" err="1">
                <a:solidFill>
                  <a:srgbClr val="002060"/>
                </a:solidFill>
              </a:rPr>
              <a:t>off</a:t>
            </a:r>
            <a:r>
              <a:rPr lang="tr-TR" b="1" i="1" dirty="0">
                <a:solidFill>
                  <a:srgbClr val="002060"/>
                </a:solidFill>
              </a:rPr>
              <a:t>) yapılmasına yol </a:t>
            </a:r>
            <a:r>
              <a:rPr lang="tr-TR" b="1" i="1" dirty="0" smtClean="0">
                <a:solidFill>
                  <a:srgbClr val="002060"/>
                </a:solidFill>
              </a:rPr>
              <a:t>açmaktadır :</a:t>
            </a:r>
          </a:p>
          <a:p>
            <a:r>
              <a:rPr lang="tr-TR" dirty="0" smtClean="0">
                <a:solidFill>
                  <a:srgbClr val="C00000"/>
                </a:solidFill>
              </a:rPr>
              <a:t>Büyüme </a:t>
            </a:r>
            <a:r>
              <a:rPr lang="tr-TR" dirty="0">
                <a:solidFill>
                  <a:srgbClr val="C00000"/>
                </a:solidFill>
              </a:rPr>
              <a:t>ile </a:t>
            </a:r>
            <a:r>
              <a:rPr lang="tr-TR" dirty="0" smtClean="0">
                <a:solidFill>
                  <a:srgbClr val="C00000"/>
                </a:solidFill>
              </a:rPr>
              <a:t>Çevrenin </a:t>
            </a:r>
            <a:r>
              <a:rPr lang="tr-TR" dirty="0">
                <a:solidFill>
                  <a:srgbClr val="C00000"/>
                </a:solidFill>
              </a:rPr>
              <a:t>korunması, </a:t>
            </a:r>
            <a:endParaRPr lang="tr-TR" dirty="0" smtClean="0">
              <a:solidFill>
                <a:srgbClr val="C00000"/>
              </a:solidFill>
            </a:endParaRPr>
          </a:p>
          <a:p>
            <a:r>
              <a:rPr lang="tr-TR" dirty="0">
                <a:solidFill>
                  <a:srgbClr val="C00000"/>
                </a:solidFill>
              </a:rPr>
              <a:t>İ</a:t>
            </a:r>
            <a:r>
              <a:rPr lang="tr-TR" dirty="0" smtClean="0">
                <a:solidFill>
                  <a:srgbClr val="C00000"/>
                </a:solidFill>
              </a:rPr>
              <a:t>htiras </a:t>
            </a:r>
            <a:r>
              <a:rPr lang="tr-TR" dirty="0">
                <a:solidFill>
                  <a:srgbClr val="C00000"/>
                </a:solidFill>
              </a:rPr>
              <a:t>ile </a:t>
            </a:r>
            <a:r>
              <a:rPr lang="tr-TR" dirty="0" smtClean="0">
                <a:solidFill>
                  <a:srgbClr val="C00000"/>
                </a:solidFill>
              </a:rPr>
              <a:t>Vicdan</a:t>
            </a:r>
            <a:r>
              <a:rPr lang="tr-TR" dirty="0">
                <a:solidFill>
                  <a:srgbClr val="C00000"/>
                </a:solidFill>
              </a:rPr>
              <a:t>, </a:t>
            </a:r>
            <a:endParaRPr lang="tr-TR" dirty="0" smtClean="0">
              <a:solidFill>
                <a:srgbClr val="C00000"/>
              </a:solidFill>
            </a:endParaRPr>
          </a:p>
          <a:p>
            <a:pPr algn="ctr"/>
            <a:r>
              <a:rPr lang="tr-TR" dirty="0">
                <a:solidFill>
                  <a:srgbClr val="C00000"/>
                </a:solidFill>
              </a:rPr>
              <a:t>K</a:t>
            </a:r>
            <a:r>
              <a:rPr lang="tr-TR" dirty="0" smtClean="0">
                <a:solidFill>
                  <a:srgbClr val="C00000"/>
                </a:solidFill>
              </a:rPr>
              <a:t>âr </a:t>
            </a:r>
            <a:r>
              <a:rPr lang="tr-TR" dirty="0">
                <a:solidFill>
                  <a:srgbClr val="C00000"/>
                </a:solidFill>
              </a:rPr>
              <a:t>maksimizasyonu ile </a:t>
            </a:r>
            <a:r>
              <a:rPr lang="tr-TR" dirty="0" smtClean="0">
                <a:solidFill>
                  <a:srgbClr val="C00000"/>
                </a:solidFill>
              </a:rPr>
              <a:t>Sosyal </a:t>
            </a:r>
            <a:r>
              <a:rPr lang="tr-TR" dirty="0">
                <a:solidFill>
                  <a:srgbClr val="C00000"/>
                </a:solidFill>
              </a:rPr>
              <a:t>sorumluluk </a:t>
            </a:r>
            <a:r>
              <a:rPr lang="tr-TR" b="1" i="1" dirty="0">
                <a:solidFill>
                  <a:srgbClr val="C00000"/>
                </a:solidFill>
              </a:rPr>
              <a:t>birbiriyle çelişmektedir. </a:t>
            </a:r>
            <a:endParaRPr lang="tr-TR" b="1" i="1" dirty="0" smtClean="0">
              <a:solidFill>
                <a:srgbClr val="C0000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( ÖDÜNLEŞME= </a:t>
            </a:r>
            <a:r>
              <a:rPr lang="tr-TR" b="1" i="1" dirty="0" err="1" smtClean="0">
                <a:solidFill>
                  <a:srgbClr val="7030A0"/>
                </a:solidFill>
              </a:rPr>
              <a:t>Trade</a:t>
            </a:r>
            <a:r>
              <a:rPr lang="tr-TR" b="1" i="1" dirty="0" smtClean="0">
                <a:solidFill>
                  <a:srgbClr val="7030A0"/>
                </a:solidFill>
              </a:rPr>
              <a:t> </a:t>
            </a:r>
            <a:r>
              <a:rPr lang="tr-TR" b="1" i="1" dirty="0" err="1" smtClean="0">
                <a:solidFill>
                  <a:srgbClr val="7030A0"/>
                </a:solidFill>
              </a:rPr>
              <a:t>Off</a:t>
            </a:r>
            <a:r>
              <a:rPr lang="tr-TR" b="1" i="1" dirty="0" smtClean="0">
                <a:solidFill>
                  <a:srgbClr val="7030A0"/>
                </a:solidFill>
              </a:rPr>
              <a:t> )</a:t>
            </a:r>
            <a:endParaRPr lang="tr-TR" b="1" i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570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tr-TR" b="1" dirty="0" smtClean="0"/>
              <a:t/>
            </a:r>
            <a:br>
              <a:rPr lang="tr-TR" b="1" dirty="0" smtClean="0"/>
            </a:br>
            <a:r>
              <a:rPr lang="tr-TR" b="1" i="1" dirty="0" smtClean="0"/>
              <a:t>Ana Akım </a:t>
            </a:r>
            <a:r>
              <a:rPr lang="tr-TR" b="1" i="1" dirty="0" err="1" smtClean="0"/>
              <a:t>Finans’da</a:t>
            </a:r>
            <a:r>
              <a:rPr lang="tr-TR" b="1" i="1" dirty="0" smtClean="0"/>
              <a:t> Trend</a:t>
            </a:r>
            <a:br>
              <a:rPr lang="tr-TR" b="1" i="1" dirty="0" smtClean="0"/>
            </a:br>
            <a:endParaRPr lang="tr-TR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tr-TR" i="1" dirty="0" smtClean="0">
                <a:solidFill>
                  <a:srgbClr val="002060"/>
                </a:solidFill>
              </a:rPr>
              <a:t>Bu çelişkiler bağlamında </a:t>
            </a:r>
          </a:p>
          <a:p>
            <a:pPr marL="0" indent="0" algn="ctr">
              <a:buNone/>
            </a:pPr>
            <a:r>
              <a:rPr lang="tr-TR" i="1" dirty="0" smtClean="0">
                <a:solidFill>
                  <a:srgbClr val="002060"/>
                </a:solidFill>
              </a:rPr>
              <a:t>olumlu yönde bir evrim gözleniyor:</a:t>
            </a:r>
          </a:p>
          <a:p>
            <a:pPr marL="0" indent="0" algn="ctr">
              <a:buNone/>
            </a:pPr>
            <a:r>
              <a:rPr lang="tr-TR" dirty="0" smtClean="0"/>
              <a:t> Sınır tanımayan </a:t>
            </a:r>
            <a:r>
              <a:rPr lang="tr-TR" b="1" i="1" dirty="0" smtClean="0">
                <a:solidFill>
                  <a:srgbClr val="C00000"/>
                </a:solidFill>
              </a:rPr>
              <a:t>vahşi kapitalizm </a:t>
            </a:r>
          </a:p>
          <a:p>
            <a:pPr marL="0" indent="0" algn="ctr">
              <a:buNone/>
            </a:pPr>
            <a:r>
              <a:rPr lang="tr-TR" b="1" dirty="0" smtClean="0">
                <a:solidFill>
                  <a:srgbClr val="00B050"/>
                </a:solidFill>
              </a:rPr>
              <a:t>beşeri vicdanın etkisiyle yumuşama göstermiş,</a:t>
            </a:r>
            <a:r>
              <a:rPr lang="tr-TR" dirty="0" smtClean="0"/>
              <a:t>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faziletli (moral) kapitalizm,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etik ( </a:t>
            </a:r>
            <a:r>
              <a:rPr lang="tr-TR" b="1" i="1" dirty="0" err="1" smtClean="0">
                <a:solidFill>
                  <a:srgbClr val="0070C0"/>
                </a:solidFill>
              </a:rPr>
              <a:t>ethical</a:t>
            </a:r>
            <a:r>
              <a:rPr lang="tr-TR" b="1" i="1" dirty="0" smtClean="0">
                <a:solidFill>
                  <a:srgbClr val="0070C0"/>
                </a:solidFill>
              </a:rPr>
              <a:t> ) finans, </a:t>
            </a:r>
          </a:p>
          <a:p>
            <a:pPr algn="ctr"/>
            <a:r>
              <a:rPr lang="tr-TR" b="1" i="1" dirty="0" smtClean="0">
                <a:solidFill>
                  <a:srgbClr val="0070C0"/>
                </a:solidFill>
              </a:rPr>
              <a:t>yeşil finans (</a:t>
            </a:r>
            <a:r>
              <a:rPr lang="tr-TR" b="1" i="1" dirty="0" err="1" smtClean="0">
                <a:solidFill>
                  <a:srgbClr val="0070C0"/>
                </a:solidFill>
              </a:rPr>
              <a:t>green</a:t>
            </a:r>
            <a:r>
              <a:rPr lang="tr-TR" b="1" i="1" dirty="0" smtClean="0">
                <a:solidFill>
                  <a:srgbClr val="0070C0"/>
                </a:solidFill>
              </a:rPr>
              <a:t> </a:t>
            </a:r>
            <a:r>
              <a:rPr lang="tr-TR" b="1" i="1" dirty="0" err="1" smtClean="0">
                <a:solidFill>
                  <a:srgbClr val="0070C0"/>
                </a:solidFill>
              </a:rPr>
              <a:t>finance</a:t>
            </a:r>
            <a:r>
              <a:rPr lang="tr-TR" b="1" i="1" dirty="0" smtClean="0">
                <a:solidFill>
                  <a:srgbClr val="0070C0"/>
                </a:solidFill>
              </a:rPr>
              <a:t>) </a:t>
            </a:r>
          </a:p>
          <a:p>
            <a:pPr marL="0" indent="0" algn="ctr">
              <a:buNone/>
            </a:pPr>
            <a:r>
              <a:rPr lang="tr-TR" dirty="0" smtClean="0"/>
              <a:t>gibi kavramlar ortaya çıkmıştır.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994210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/>
              <a:t>İslami </a:t>
            </a:r>
            <a:r>
              <a:rPr lang="tr-TR" b="1" i="1" dirty="0" err="1" smtClean="0"/>
              <a:t>Finans’da</a:t>
            </a:r>
            <a:r>
              <a:rPr lang="tr-TR" b="1" i="1" dirty="0" smtClean="0"/>
              <a:t> Trend</a:t>
            </a:r>
            <a:endParaRPr lang="tr-TR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tr-TR" sz="2800" b="1" i="1" dirty="0">
                <a:solidFill>
                  <a:srgbClr val="00B050"/>
                </a:solidFill>
              </a:rPr>
              <a:t>Bir evrim de İslami finans adıyla ortaya çıkan, ülkemizde katılım finansı dediğimiz alanda gözlenmektedir. </a:t>
            </a:r>
            <a:endParaRPr lang="tr-TR" sz="2800" b="1" i="1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tr-TR" dirty="0" smtClean="0"/>
              <a:t>Önce </a:t>
            </a:r>
            <a:r>
              <a:rPr lang="tr-TR" dirty="0"/>
              <a:t>finansal işlemlerden faizin arındırılmasını amaçlayarak başlayan bu hareket</a:t>
            </a:r>
            <a:r>
              <a:rPr lang="tr-TR" dirty="0" smtClean="0"/>
              <a:t>;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dirty="0"/>
              <a:t>artık </a:t>
            </a:r>
            <a:r>
              <a:rPr lang="tr-TR" b="1" u="sng" dirty="0">
                <a:solidFill>
                  <a:srgbClr val="FFC000"/>
                </a:solidFill>
              </a:rPr>
              <a:t>faizden ve helal olmayan iş kollarından kaçınmanın</a:t>
            </a:r>
            <a:r>
              <a:rPr lang="tr-TR" dirty="0"/>
              <a:t> yanında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dirty="0" smtClean="0">
                <a:solidFill>
                  <a:srgbClr val="C00000"/>
                </a:solidFill>
              </a:rPr>
              <a:t>çevreye </a:t>
            </a:r>
            <a:r>
              <a:rPr lang="tr-TR" b="1" dirty="0">
                <a:solidFill>
                  <a:srgbClr val="C00000"/>
                </a:solidFill>
              </a:rPr>
              <a:t>duyarlı olmanın </a:t>
            </a:r>
            <a:r>
              <a:rPr lang="tr-TR" dirty="0" smtClean="0"/>
              <a:t>ve</a:t>
            </a:r>
          </a:p>
          <a:p>
            <a:pPr marL="0" indent="0" algn="ctr">
              <a:buNone/>
            </a:pPr>
            <a:r>
              <a:rPr lang="tr-TR" dirty="0" smtClean="0"/>
              <a:t> </a:t>
            </a:r>
            <a:r>
              <a:rPr lang="tr-TR" b="1" i="1" dirty="0">
                <a:solidFill>
                  <a:srgbClr val="002060"/>
                </a:solidFill>
              </a:rPr>
              <a:t>kullanılan beşerî imkânlara saygılı olmanın</a:t>
            </a:r>
            <a:r>
              <a:rPr lang="tr-TR" b="1" i="1" dirty="0"/>
              <a:t> da</a:t>
            </a:r>
            <a:r>
              <a:rPr lang="tr-TR" dirty="0"/>
              <a:t> İslami hassasiyetin gereği olduğu noktasına gelmiştir.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918589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tr-TR" sz="2800" b="1" dirty="0" smtClean="0"/>
              <a:t>Günümüzde</a:t>
            </a:r>
            <a:br>
              <a:rPr lang="tr-TR" sz="2800" b="1" dirty="0" smtClean="0"/>
            </a:br>
            <a:r>
              <a:rPr lang="tr-TR" sz="2800" b="1" dirty="0" smtClean="0"/>
              <a:t> </a:t>
            </a:r>
            <a:r>
              <a:rPr lang="tr-TR" sz="2800" b="1" i="1" dirty="0">
                <a:solidFill>
                  <a:srgbClr val="0070C0"/>
                </a:solidFill>
              </a:rPr>
              <a:t>hem konvansiyonel (ana akım) finans alanında </a:t>
            </a:r>
            <a:r>
              <a:rPr lang="tr-TR" sz="2800" b="1" dirty="0" smtClean="0"/>
              <a:t/>
            </a:r>
            <a:br>
              <a:rPr lang="tr-TR" sz="2800" b="1" dirty="0" smtClean="0"/>
            </a:br>
            <a:r>
              <a:rPr lang="tr-TR" sz="2800" b="1" i="1" dirty="0" smtClean="0">
                <a:solidFill>
                  <a:srgbClr val="00B050"/>
                </a:solidFill>
              </a:rPr>
              <a:t>hem </a:t>
            </a:r>
            <a:r>
              <a:rPr lang="tr-TR" sz="2800" b="1" i="1" dirty="0">
                <a:solidFill>
                  <a:srgbClr val="00B050"/>
                </a:solidFill>
              </a:rPr>
              <a:t>de İslami finans  (katılım finansı) alanında </a:t>
            </a:r>
            <a:r>
              <a:rPr lang="tr-TR" sz="2800" b="1" dirty="0"/>
              <a:t>yatırım yapan yatırımcılar seçici davranmakta</a:t>
            </a:r>
          </a:p>
        </p:txBody>
      </p:sp>
      <p:sp>
        <p:nvSpPr>
          <p:cNvPr id="7" name="Subtitle 6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500" b="1" i="1" dirty="0">
                <a:solidFill>
                  <a:srgbClr val="7030A0"/>
                </a:solidFill>
              </a:rPr>
              <a:t>“sorumlu finans” </a:t>
            </a:r>
            <a:r>
              <a:rPr lang="tr-TR" dirty="0"/>
              <a:t>olarak </a:t>
            </a:r>
            <a:r>
              <a:rPr lang="tr-TR" b="1" i="1" dirty="0">
                <a:solidFill>
                  <a:srgbClr val="C00000"/>
                </a:solidFill>
              </a:rPr>
              <a:t>nitelendirebileceğimiz yatırım alanlarını ve araçlarını tercih etmektedirler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04418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i="1" dirty="0" smtClean="0">
                <a:solidFill>
                  <a:srgbClr val="7030A0"/>
                </a:solidFill>
              </a:rPr>
              <a:t>Sorumlu </a:t>
            </a:r>
            <a:r>
              <a:rPr lang="tr-TR" b="1" i="1" dirty="0" smtClean="0">
                <a:solidFill>
                  <a:srgbClr val="7030A0"/>
                </a:solidFill>
              </a:rPr>
              <a:t>yatırımcılar</a:t>
            </a:r>
            <a:endParaRPr lang="tr-TR" b="1" i="1" dirty="0">
              <a:solidFill>
                <a:srgbClr val="7030A0"/>
              </a:solidFill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tr-TR" b="1" i="1" dirty="0">
                <a:solidFill>
                  <a:srgbClr val="00B050"/>
                </a:solidFill>
              </a:rPr>
              <a:t>çevreye, sosyal yapıya duyarlı </a:t>
            </a:r>
            <a:r>
              <a:rPr lang="tr-TR" dirty="0"/>
              <a:t>ve </a:t>
            </a:r>
            <a:endParaRPr lang="tr-TR" dirty="0" smtClean="0"/>
          </a:p>
          <a:p>
            <a:pPr algn="ctr"/>
            <a:r>
              <a:rPr lang="tr-TR" b="1" i="1" dirty="0" smtClean="0">
                <a:solidFill>
                  <a:srgbClr val="002060"/>
                </a:solidFill>
              </a:rPr>
              <a:t>yönetişim </a:t>
            </a:r>
            <a:r>
              <a:rPr lang="tr-TR" b="1" i="1" dirty="0">
                <a:solidFill>
                  <a:srgbClr val="002060"/>
                </a:solidFill>
              </a:rPr>
              <a:t>ilkelerine bağlı çalışan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sz="3600" b="1" dirty="0" smtClean="0">
                <a:solidFill>
                  <a:srgbClr val="C00000"/>
                </a:solidFill>
              </a:rPr>
              <a:t>yani </a:t>
            </a:r>
            <a:r>
              <a:rPr lang="tr-TR" sz="3600" b="1" u="sng" dirty="0">
                <a:solidFill>
                  <a:srgbClr val="C00000"/>
                </a:solidFill>
              </a:rPr>
              <a:t>sosyal sorumluluğunu müdrik </a:t>
            </a:r>
            <a:r>
              <a:rPr lang="tr-TR" sz="3600" b="1" dirty="0">
                <a:solidFill>
                  <a:srgbClr val="C00000"/>
                </a:solidFill>
              </a:rPr>
              <a:t>şirketlere yatırım yapmaktadırlar</a:t>
            </a:r>
            <a:r>
              <a:rPr lang="tr-TR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3045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tr-TR" sz="2400" i="1" dirty="0">
                <a:solidFill>
                  <a:srgbClr val="C00000"/>
                </a:solidFill>
              </a:rPr>
              <a:t>“Sürdürülebilir ve Sorumlu Yatırım Forumu (USSIF)” tarafından yayınlanan, </a:t>
            </a:r>
            <a:r>
              <a:rPr lang="tr-TR" sz="2400" i="1" u="sng" dirty="0">
                <a:solidFill>
                  <a:srgbClr val="C00000"/>
                </a:solidFill>
              </a:rPr>
              <a:t>“ABD sürdürülebilir, sorumlu ve (ekonomide ) etkili yatırım trendleri 2018” </a:t>
            </a:r>
            <a:r>
              <a:rPr lang="tr-TR" sz="2400" i="1" dirty="0" smtClean="0">
                <a:solidFill>
                  <a:srgbClr val="C00000"/>
                </a:solidFill>
              </a:rPr>
              <a:t>raporu-</a:t>
            </a:r>
            <a:r>
              <a:rPr lang="tr-TR" sz="2400" dirty="0"/>
              <a:t> (www.ussif.org </a:t>
            </a:r>
            <a:r>
              <a:rPr lang="tr-TR" sz="2400" dirty="0" smtClean="0"/>
              <a:t>)</a:t>
            </a:r>
            <a:endParaRPr lang="tr-TR" sz="2400" i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tr-TR" dirty="0"/>
              <a:t>Amerika Birleşik Devletlerinde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002060"/>
                </a:solidFill>
              </a:rPr>
              <a:t>Profesyonelce </a:t>
            </a:r>
            <a:r>
              <a:rPr lang="tr-TR" b="1" i="1" dirty="0">
                <a:solidFill>
                  <a:srgbClr val="002060"/>
                </a:solidFill>
              </a:rPr>
              <a:t>yönetilen varlıklar içinde </a:t>
            </a:r>
            <a:endParaRPr lang="tr-TR" b="1" i="1" dirty="0" smtClean="0">
              <a:solidFill>
                <a:srgbClr val="00206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dörtte </a:t>
            </a:r>
            <a:r>
              <a:rPr lang="tr-TR" b="1" i="1" dirty="0">
                <a:solidFill>
                  <a:srgbClr val="7030A0"/>
                </a:solidFill>
              </a:rPr>
              <a:t>bir oranından fazlası </a:t>
            </a:r>
            <a:endParaRPr lang="tr-TR" b="1" i="1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r>
              <a:rPr lang="tr-TR" b="1" i="1" dirty="0" smtClean="0">
                <a:solidFill>
                  <a:srgbClr val="7030A0"/>
                </a:solidFill>
              </a:rPr>
              <a:t>sosyal </a:t>
            </a:r>
            <a:r>
              <a:rPr lang="tr-TR" b="1" i="1" dirty="0">
                <a:solidFill>
                  <a:srgbClr val="7030A0"/>
                </a:solidFill>
              </a:rPr>
              <a:t>sorumluluk taşıyan yatırım stratejilerine göre işletilmekte</a:t>
            </a:r>
            <a:r>
              <a:rPr lang="tr-TR" dirty="0"/>
              <a:t> ve </a:t>
            </a:r>
            <a:endParaRPr lang="tr-TR" dirty="0" smtClean="0"/>
          </a:p>
          <a:p>
            <a:pPr marL="0" indent="0" algn="ctr">
              <a:buNone/>
            </a:pPr>
            <a:r>
              <a:rPr lang="tr-TR" b="1" i="1" dirty="0" smtClean="0"/>
              <a:t>12 </a:t>
            </a:r>
            <a:r>
              <a:rPr lang="tr-TR" b="1" i="1" dirty="0"/>
              <a:t>trilyon dolardan fazla bir hacim oluşturmaktadır</a:t>
            </a:r>
          </a:p>
        </p:txBody>
      </p:sp>
    </p:spTree>
    <p:extLst>
      <p:ext uri="{BB962C8B-B14F-4D97-AF65-F5344CB8AC3E}">
        <p14:creationId xmlns:p14="http://schemas.microsoft.com/office/powerpoint/2010/main" val="3090090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434</TotalTime>
  <Words>1537</Words>
  <Application>Microsoft Office PowerPoint</Application>
  <PresentationFormat>On-screen Show (4:3)</PresentationFormat>
  <Paragraphs>230</Paragraphs>
  <Slides>36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37" baseType="lpstr">
      <vt:lpstr>Office Theme</vt:lpstr>
      <vt:lpstr>BİRLEŞMİŞ MİLLETLER SÜRDÜRÜLEBİLİR KALKINMA HEDEFLERİ İLE KATILIM FİNANSI İLKELERİNİN UYUMU   </vt:lpstr>
      <vt:lpstr>SUNUMDAN ÖNCE</vt:lpstr>
      <vt:lpstr>SUNUMUN KAPSAMI</vt:lpstr>
      <vt:lpstr>1-Konunun arka planı </vt:lpstr>
      <vt:lpstr> Ana Akım Finans’da Trend </vt:lpstr>
      <vt:lpstr>İslami Finans’da Trend</vt:lpstr>
      <vt:lpstr>Günümüzde  hem konvansiyonel (ana akım) finans alanında  hem de İslami finans  (katılım finansı) alanında yatırım yapan yatırımcılar seçici davranmakta</vt:lpstr>
      <vt:lpstr>Sorumlu yatırımcılar</vt:lpstr>
      <vt:lpstr>“Sürdürülebilir ve Sorumlu Yatırım Forumu (USSIF)” tarafından yayınlanan, “ABD sürdürülebilir, sorumlu ve (ekonomide ) etkili yatırım trendleri 2018” raporu- (www.ussif.org )</vt:lpstr>
      <vt:lpstr>Yeşil Sukuk ihracının Dağılımı ve Etkisi Raporu - Şubat 2019 – www.sdgphilanthropy.org</vt:lpstr>
      <vt:lpstr>Beşeri vicdanın etkisiyle</vt:lpstr>
      <vt:lpstr>İslam hukukunun hedeflerinin özünde aynı hassasiyetlerin bulunması,</vt:lpstr>
      <vt:lpstr>2-BİRLEŞMİŞ MİLLETLER SÜRDÜRÜLEBİLİR KALKINMA HEDEFLERİ</vt:lpstr>
      <vt:lpstr>https://www.un.org/(www.un.org/ (sustainabledevelopment/sustainable-development-goals/) </vt:lpstr>
      <vt:lpstr> 3- SORUMLU YATIRIM İLKELERİ </vt:lpstr>
      <vt:lpstr>4-SÜRDÜREBİLİRLİK MUHASEBESİ VE RAPORLAMASI </vt:lpstr>
      <vt:lpstr>5.KÜRESEL RAPORLAMA İNSİYATİFİ  (www.globalreporting.org )</vt:lpstr>
      <vt:lpstr>6-İSLAM HUKUKUNUN AMAÇLARI  ( Maqasıd al Sharia )</vt:lpstr>
      <vt:lpstr> Aklın korunması  </vt:lpstr>
      <vt:lpstr>Dinin ( inancın ) korunması </vt:lpstr>
      <vt:lpstr>Hayatın korunması </vt:lpstr>
      <vt:lpstr>Malın korunması </vt:lpstr>
      <vt:lpstr>Neslin korunması </vt:lpstr>
      <vt:lpstr>Kontrol-Dinin korunması</vt:lpstr>
      <vt:lpstr>Neslin korunması</vt:lpstr>
      <vt:lpstr>Ekonomi-Finans-Maqasid</vt:lpstr>
      <vt:lpstr>Büyüme Kalkınma</vt:lpstr>
      <vt:lpstr>7-KATILIM FİNANSININ SORUMLU FİNANS YÖNÜNÜ DESTEKLEYİCİ RAPORLAR VE ÇABALAR</vt:lpstr>
      <vt:lpstr>İslami Finansal Hizmetler Kurulu tarafından Kasım 2019 da yayınlanan “Sorumlu Finans-Etik ve İslami Finans- Küresel Gündemi Yakalama” başlıklı rapor</vt:lpstr>
      <vt:lpstr>İslami Finansal Hizmetler Kurulu tarafından Kasım 2019 da yayınlanan “Sorumlu Finans-Etik ve İslami Finans- Küresel Gündemi Yakalama” başlıklı rapor</vt:lpstr>
      <vt:lpstr>Birleşmiş Milletler Kalkınma Programı’nın (UNDP) yayınladığı İslami Finans ve  (Ekonomiye) Etkili Yatırım Raporu </vt:lpstr>
      <vt:lpstr>İslam Bankaları’nın küresel birliği işlevini yapan  «General Council for Islamic Banks and Financial Institutions» (www.cibafi.org)</vt:lpstr>
      <vt:lpstr>SONUÇ</vt:lpstr>
      <vt:lpstr>KAYNAKLAR</vt:lpstr>
      <vt:lpstr>KAYNAKLAR</vt:lpstr>
      <vt:lpstr>Sabrınız için teşekkürler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BİRLEŞMİŞ MİLLETLER SÜRDÜRÜLEBİLİR KALKINMA HEDEFLERİ İLE KATILIM FİNANSI İLKELERİNİN UYUMU   </dc:title>
  <dc:creator>bmeespe</dc:creator>
  <cp:lastModifiedBy>bmeespe</cp:lastModifiedBy>
  <cp:revision>28</cp:revision>
  <dcterms:created xsi:type="dcterms:W3CDTF">2019-12-08T15:13:11Z</dcterms:created>
  <dcterms:modified xsi:type="dcterms:W3CDTF">2019-12-10T09:46:15Z</dcterms:modified>
</cp:coreProperties>
</file>